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3" r:id="rId4"/>
    <p:sldId id="262" r:id="rId5"/>
    <p:sldId id="261" r:id="rId6"/>
    <p:sldId id="259" r:id="rId7"/>
    <p:sldId id="265" r:id="rId8"/>
    <p:sldId id="266" r:id="rId9"/>
    <p:sldId id="288" r:id="rId10"/>
    <p:sldId id="257" r:id="rId11"/>
    <p:sldId id="258" r:id="rId12"/>
    <p:sldId id="267" r:id="rId13"/>
    <p:sldId id="268" r:id="rId14"/>
    <p:sldId id="269" r:id="rId15"/>
    <p:sldId id="270" r:id="rId16"/>
    <p:sldId id="271" r:id="rId17"/>
    <p:sldId id="278" r:id="rId18"/>
    <p:sldId id="279" r:id="rId19"/>
    <p:sldId id="272" r:id="rId20"/>
    <p:sldId id="273" r:id="rId21"/>
    <p:sldId id="274" r:id="rId22"/>
    <p:sldId id="276" r:id="rId23"/>
    <p:sldId id="275" r:id="rId24"/>
    <p:sldId id="277" r:id="rId25"/>
    <p:sldId id="282" r:id="rId26"/>
    <p:sldId id="285" r:id="rId27"/>
    <p:sldId id="286" r:id="rId28"/>
    <p:sldId id="287" r:id="rId29"/>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9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EF3F13B1-7D87-4591-B825-84BF89E83319}" type="datetimeFigureOut">
              <a:rPr lang="es-MX" smtClean="0"/>
              <a:t>17/10/2024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64C6DC8-A404-4C81-9F4E-D85574F2F092}" type="slidenum">
              <a:rPr lang="es-MX" smtClean="0"/>
              <a:t>‹Nº›</a:t>
            </a:fld>
            <a:endParaRPr lang="es-MX"/>
          </a:p>
        </p:txBody>
      </p:sp>
    </p:spTree>
    <p:extLst>
      <p:ext uri="{BB962C8B-B14F-4D97-AF65-F5344CB8AC3E}">
        <p14:creationId xmlns:p14="http://schemas.microsoft.com/office/powerpoint/2010/main" val="1555810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EF3F13B1-7D87-4591-B825-84BF89E83319}" type="datetimeFigureOut">
              <a:rPr lang="es-MX" smtClean="0"/>
              <a:t>17/10/2024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64C6DC8-A404-4C81-9F4E-D85574F2F092}" type="slidenum">
              <a:rPr lang="es-MX" smtClean="0"/>
              <a:t>‹Nº›</a:t>
            </a:fld>
            <a:endParaRPr lang="es-MX"/>
          </a:p>
        </p:txBody>
      </p:sp>
    </p:spTree>
    <p:extLst>
      <p:ext uri="{BB962C8B-B14F-4D97-AF65-F5344CB8AC3E}">
        <p14:creationId xmlns:p14="http://schemas.microsoft.com/office/powerpoint/2010/main" val="3973295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EF3F13B1-7D87-4591-B825-84BF89E83319}" type="datetimeFigureOut">
              <a:rPr lang="es-MX" smtClean="0"/>
              <a:t>17/10/2024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64C6DC8-A404-4C81-9F4E-D85574F2F092}" type="slidenum">
              <a:rPr lang="es-MX" smtClean="0"/>
              <a:t>‹Nº›</a:t>
            </a:fld>
            <a:endParaRPr lang="es-MX"/>
          </a:p>
        </p:txBody>
      </p:sp>
    </p:spTree>
    <p:extLst>
      <p:ext uri="{BB962C8B-B14F-4D97-AF65-F5344CB8AC3E}">
        <p14:creationId xmlns:p14="http://schemas.microsoft.com/office/powerpoint/2010/main" val="1108604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EF3F13B1-7D87-4591-B825-84BF89E83319}" type="datetimeFigureOut">
              <a:rPr lang="es-MX" smtClean="0"/>
              <a:t>17/10/2024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64C6DC8-A404-4C81-9F4E-D85574F2F092}" type="slidenum">
              <a:rPr lang="es-MX" smtClean="0"/>
              <a:t>‹Nº›</a:t>
            </a:fld>
            <a:endParaRPr lang="es-MX"/>
          </a:p>
        </p:txBody>
      </p:sp>
    </p:spTree>
    <p:extLst>
      <p:ext uri="{BB962C8B-B14F-4D97-AF65-F5344CB8AC3E}">
        <p14:creationId xmlns:p14="http://schemas.microsoft.com/office/powerpoint/2010/main" val="4234336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EF3F13B1-7D87-4591-B825-84BF89E83319}" type="datetimeFigureOut">
              <a:rPr lang="es-MX" smtClean="0"/>
              <a:t>17/10/2024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64C6DC8-A404-4C81-9F4E-D85574F2F092}" type="slidenum">
              <a:rPr lang="es-MX" smtClean="0"/>
              <a:t>‹Nº›</a:t>
            </a:fld>
            <a:endParaRPr lang="es-MX"/>
          </a:p>
        </p:txBody>
      </p:sp>
    </p:spTree>
    <p:extLst>
      <p:ext uri="{BB962C8B-B14F-4D97-AF65-F5344CB8AC3E}">
        <p14:creationId xmlns:p14="http://schemas.microsoft.com/office/powerpoint/2010/main" val="492965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EF3F13B1-7D87-4591-B825-84BF89E83319}" type="datetimeFigureOut">
              <a:rPr lang="es-MX" smtClean="0"/>
              <a:t>17/10/2024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64C6DC8-A404-4C81-9F4E-D85574F2F092}" type="slidenum">
              <a:rPr lang="es-MX" smtClean="0"/>
              <a:t>‹Nº›</a:t>
            </a:fld>
            <a:endParaRPr lang="es-MX"/>
          </a:p>
        </p:txBody>
      </p:sp>
    </p:spTree>
    <p:extLst>
      <p:ext uri="{BB962C8B-B14F-4D97-AF65-F5344CB8AC3E}">
        <p14:creationId xmlns:p14="http://schemas.microsoft.com/office/powerpoint/2010/main" val="1587106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EF3F13B1-7D87-4591-B825-84BF89E83319}" type="datetimeFigureOut">
              <a:rPr lang="es-MX" smtClean="0"/>
              <a:t>17/10/2024</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564C6DC8-A404-4C81-9F4E-D85574F2F092}" type="slidenum">
              <a:rPr lang="es-MX" smtClean="0"/>
              <a:t>‹Nº›</a:t>
            </a:fld>
            <a:endParaRPr lang="es-MX"/>
          </a:p>
        </p:txBody>
      </p:sp>
    </p:spTree>
    <p:extLst>
      <p:ext uri="{BB962C8B-B14F-4D97-AF65-F5344CB8AC3E}">
        <p14:creationId xmlns:p14="http://schemas.microsoft.com/office/powerpoint/2010/main" val="453939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EF3F13B1-7D87-4591-B825-84BF89E83319}" type="datetimeFigureOut">
              <a:rPr lang="es-MX" smtClean="0"/>
              <a:t>17/10/2024</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564C6DC8-A404-4C81-9F4E-D85574F2F092}" type="slidenum">
              <a:rPr lang="es-MX" smtClean="0"/>
              <a:t>‹Nº›</a:t>
            </a:fld>
            <a:endParaRPr lang="es-MX"/>
          </a:p>
        </p:txBody>
      </p:sp>
    </p:spTree>
    <p:extLst>
      <p:ext uri="{BB962C8B-B14F-4D97-AF65-F5344CB8AC3E}">
        <p14:creationId xmlns:p14="http://schemas.microsoft.com/office/powerpoint/2010/main" val="1453172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F3F13B1-7D87-4591-B825-84BF89E83319}" type="datetimeFigureOut">
              <a:rPr lang="es-MX" smtClean="0"/>
              <a:t>17/10/2024</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564C6DC8-A404-4C81-9F4E-D85574F2F092}" type="slidenum">
              <a:rPr lang="es-MX" smtClean="0"/>
              <a:t>‹Nº›</a:t>
            </a:fld>
            <a:endParaRPr lang="es-MX"/>
          </a:p>
        </p:txBody>
      </p:sp>
    </p:spTree>
    <p:extLst>
      <p:ext uri="{BB962C8B-B14F-4D97-AF65-F5344CB8AC3E}">
        <p14:creationId xmlns:p14="http://schemas.microsoft.com/office/powerpoint/2010/main" val="1196767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F3F13B1-7D87-4591-B825-84BF89E83319}" type="datetimeFigureOut">
              <a:rPr lang="es-MX" smtClean="0"/>
              <a:t>17/10/2024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64C6DC8-A404-4C81-9F4E-D85574F2F092}" type="slidenum">
              <a:rPr lang="es-MX" smtClean="0"/>
              <a:t>‹Nº›</a:t>
            </a:fld>
            <a:endParaRPr lang="es-MX"/>
          </a:p>
        </p:txBody>
      </p:sp>
    </p:spTree>
    <p:extLst>
      <p:ext uri="{BB962C8B-B14F-4D97-AF65-F5344CB8AC3E}">
        <p14:creationId xmlns:p14="http://schemas.microsoft.com/office/powerpoint/2010/main" val="3447638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F3F13B1-7D87-4591-B825-84BF89E83319}" type="datetimeFigureOut">
              <a:rPr lang="es-MX" smtClean="0"/>
              <a:t>17/10/2024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64C6DC8-A404-4C81-9F4E-D85574F2F092}" type="slidenum">
              <a:rPr lang="es-MX" smtClean="0"/>
              <a:t>‹Nº›</a:t>
            </a:fld>
            <a:endParaRPr lang="es-MX"/>
          </a:p>
        </p:txBody>
      </p:sp>
    </p:spTree>
    <p:extLst>
      <p:ext uri="{BB962C8B-B14F-4D97-AF65-F5344CB8AC3E}">
        <p14:creationId xmlns:p14="http://schemas.microsoft.com/office/powerpoint/2010/main" val="3601938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3F13B1-7D87-4591-B825-84BF89E83319}" type="datetimeFigureOut">
              <a:rPr lang="es-MX" smtClean="0"/>
              <a:t>17/10/2024</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4C6DC8-A404-4C81-9F4E-D85574F2F092}" type="slidenum">
              <a:rPr lang="es-MX" smtClean="0"/>
              <a:t>‹Nº›</a:t>
            </a:fld>
            <a:endParaRPr lang="es-MX"/>
          </a:p>
        </p:txBody>
      </p:sp>
    </p:spTree>
    <p:extLst>
      <p:ext uri="{BB962C8B-B14F-4D97-AF65-F5344CB8AC3E}">
        <p14:creationId xmlns:p14="http://schemas.microsoft.com/office/powerpoint/2010/main" val="1112917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9.png"/><Relationship Id="rId7" Type="http://schemas.microsoft.com/office/2007/relationships/hdphoto" Target="../media/hdphoto10.wdp"/><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jpeg"/><Relationship Id="rId4" Type="http://schemas.microsoft.com/office/2007/relationships/hdphoto" Target="../media/hdphoto9.wdp"/><Relationship Id="rId9" Type="http://schemas.microsoft.com/office/2007/relationships/hdphoto" Target="../media/hdphoto11.wdp"/></Relationships>
</file>

<file path=ppt/slides/_rels/slide13.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9.png"/><Relationship Id="rId7" Type="http://schemas.microsoft.com/office/2007/relationships/hdphoto" Target="../media/hdphoto10.wdp"/><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jpeg"/><Relationship Id="rId4" Type="http://schemas.microsoft.com/office/2007/relationships/hdphoto" Target="../media/hdphoto9.wdp"/><Relationship Id="rId9" Type="http://schemas.microsoft.com/office/2007/relationships/hdphoto" Target="../media/hdphoto11.wdp"/></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1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1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2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55.jpeg"/></Relationships>
</file>

<file path=ppt/slides/_rels/slide2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58.jpeg"/></Relationships>
</file>

<file path=ppt/slides/_rels/slide2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61.jpeg"/></Relationships>
</file>

<file path=ppt/slides/_rels/slide2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65.jpeg"/><Relationship Id="rId4" Type="http://schemas.openxmlformats.org/officeDocument/2006/relationships/image" Target="../media/image64.jpeg"/></Relationships>
</file>

<file path=ppt/slides/_rels/slide25.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image" Target="../media/image66.jpeg"/><Relationship Id="rId7" Type="http://schemas.openxmlformats.org/officeDocument/2006/relationships/image" Target="../media/image70.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26.xml.rels><?xml version="1.0" encoding="UTF-8" standalone="yes"?>
<Relationships xmlns="http://schemas.openxmlformats.org/package/2006/relationships"><Relationship Id="rId8" Type="http://schemas.openxmlformats.org/officeDocument/2006/relationships/image" Target="../media/image77.jpeg"/><Relationship Id="rId3" Type="http://schemas.openxmlformats.org/officeDocument/2006/relationships/image" Target="../media/image72.jpeg"/><Relationship Id="rId7" Type="http://schemas.openxmlformats.org/officeDocument/2006/relationships/image" Target="../media/image76.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jpeg"/></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image" Target="../media/image12.png"/><Relationship Id="rId7" Type="http://schemas.openxmlformats.org/officeDocument/2006/relationships/image" Target="../media/image14.gif"/><Relationship Id="rId2" Type="http://schemas.openxmlformats.org/officeDocument/2006/relationships/image" Target="../media/image11.jpe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3.png"/><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microsoft.com/office/2007/relationships/hdphoto" Target="../media/hdphoto8.wdp"/></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331641" y="4221088"/>
            <a:ext cx="7920880" cy="707886"/>
          </a:xfrm>
          <a:prstGeom prst="rect">
            <a:avLst/>
          </a:prstGeom>
          <a:noFill/>
        </p:spPr>
        <p:txBody>
          <a:bodyPr wrap="square" rtlCol="0">
            <a:spAutoFit/>
          </a:bodyPr>
          <a:lstStyle/>
          <a:p>
            <a:r>
              <a:rPr lang="es-MX" sz="4000" b="1" dirty="0">
                <a:latin typeface="Arial Narrow" panose="020B0606020202030204" pitchFamily="34" charset="0"/>
                <a:ea typeface="Adobe Heiti Std R" pitchFamily="34" charset="-128"/>
              </a:rPr>
              <a:t>Restauración de senderos ciclistas</a:t>
            </a:r>
          </a:p>
        </p:txBody>
      </p:sp>
      <p:pic>
        <p:nvPicPr>
          <p:cNvPr id="2050" name="Picture 2" descr="C:\Users\Usuario\Documents\bosque de la primavera\opd\restauración de pistas\fotos obras\revisar\Pistas primavera\20180305_091921.jpg"/>
          <p:cNvPicPr>
            <a:picLocks noChangeAspect="1" noChangeArrowheads="1"/>
          </p:cNvPicPr>
          <p:nvPr/>
        </p:nvPicPr>
        <p:blipFill>
          <a:blip r:embed="rId2" cstate="email">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1648860" y="0"/>
            <a:ext cx="7504155" cy="4221087"/>
          </a:xfrm>
          <a:prstGeom prst="rect">
            <a:avLst/>
          </a:prstGeom>
          <a:noFill/>
          <a:extLst>
            <a:ext uri="{909E8E84-426E-40DD-AFC4-6F175D3DCCD1}">
              <a14:hiddenFill xmlns:a14="http://schemas.microsoft.com/office/drawing/2010/main">
                <a:solidFill>
                  <a:srgbClr val="FFFFFF"/>
                </a:solidFill>
              </a14:hiddenFill>
            </a:ext>
          </a:extLst>
        </p:spPr>
      </p:pic>
      <p:sp>
        <p:nvSpPr>
          <p:cNvPr id="8" name="7 CuadroTexto"/>
          <p:cNvSpPr txBox="1"/>
          <p:nvPr/>
        </p:nvSpPr>
        <p:spPr>
          <a:xfrm>
            <a:off x="1331641" y="4758243"/>
            <a:ext cx="7027596" cy="830997"/>
          </a:xfrm>
          <a:prstGeom prst="rect">
            <a:avLst/>
          </a:prstGeom>
          <a:noFill/>
        </p:spPr>
        <p:txBody>
          <a:bodyPr wrap="square" rtlCol="0">
            <a:spAutoFit/>
          </a:bodyPr>
          <a:lstStyle/>
          <a:p>
            <a:r>
              <a:rPr lang="es-MX" sz="2400" dirty="0">
                <a:latin typeface="Arial Narrow" panose="020B0606020202030204" pitchFamily="34" charset="0"/>
                <a:ea typeface="Adobe Heiti Std R" pitchFamily="34" charset="-128"/>
              </a:rPr>
              <a:t>en el Área de Protección de Flora y Fauna Bosque </a:t>
            </a:r>
            <a:r>
              <a:rPr lang="es-MX" sz="2400">
                <a:latin typeface="Arial Narrow" panose="020B0606020202030204" pitchFamily="34" charset="0"/>
                <a:ea typeface="Adobe Heiti Std R" pitchFamily="34" charset="-128"/>
              </a:rPr>
              <a:t>La Primavera</a:t>
            </a:r>
            <a:endParaRPr lang="es-MX" sz="2400" dirty="0">
              <a:latin typeface="Arial Narrow" panose="020B0606020202030204" pitchFamily="34" charset="0"/>
              <a:ea typeface="Adobe Heiti Std R" pitchFamily="34" charset="-128"/>
            </a:endParaRPr>
          </a:p>
        </p:txBody>
      </p:sp>
      <p:sp>
        <p:nvSpPr>
          <p:cNvPr id="9" name="8 CuadroTexto"/>
          <p:cNvSpPr txBox="1"/>
          <p:nvPr/>
        </p:nvSpPr>
        <p:spPr>
          <a:xfrm>
            <a:off x="1331640" y="5748573"/>
            <a:ext cx="7605351" cy="523220"/>
          </a:xfrm>
          <a:prstGeom prst="rect">
            <a:avLst/>
          </a:prstGeom>
          <a:noFill/>
        </p:spPr>
        <p:txBody>
          <a:bodyPr wrap="square" rtlCol="0">
            <a:spAutoFit/>
          </a:bodyPr>
          <a:lstStyle/>
          <a:p>
            <a:r>
              <a:rPr lang="es-MX" sz="2800" b="1" dirty="0">
                <a:latin typeface="Arial Narrow" panose="020B0606020202030204" pitchFamily="34" charset="0"/>
                <a:ea typeface="Adobe Heiti Std R" pitchFamily="34" charset="-128"/>
              </a:rPr>
              <a:t>Relaciones sinérgicas entre 2 sistemas vivientes</a:t>
            </a:r>
          </a:p>
        </p:txBody>
      </p:sp>
      <p:sp>
        <p:nvSpPr>
          <p:cNvPr id="10" name="1 Título"/>
          <p:cNvSpPr txBox="1">
            <a:spLocks/>
          </p:cNvSpPr>
          <p:nvPr/>
        </p:nvSpPr>
        <p:spPr>
          <a:xfrm rot="16200000">
            <a:off x="-546214" y="2021870"/>
            <a:ext cx="4221088" cy="177346"/>
          </a:xfrm>
          <a:prstGeom prst="rect">
            <a:avLst/>
          </a:prstGeom>
          <a:solidFill>
            <a:schemeClr val="bg1">
              <a:lumMod val="75000"/>
            </a:schemeClr>
          </a:solidFill>
        </p:spPr>
        <p:txBody>
          <a:bodyPr vert="horz" lIns="91440" tIns="45720" rIns="91440" bIns="45720" rtlCol="0" anchor="ctr">
            <a:normAutofit fontScale="4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MX" sz="1800" b="1" dirty="0">
              <a:latin typeface="Arial Narrow" panose="020B0606020202030204" pitchFamily="34" charset="0"/>
              <a:ea typeface="Adobe Heiti Std R" pitchFamily="34" charset="-128"/>
              <a:cs typeface="Angsana New" panose="02020603050405020304" pitchFamily="18" charset="-34"/>
            </a:endParaRPr>
          </a:p>
        </p:txBody>
      </p:sp>
      <p:sp>
        <p:nvSpPr>
          <p:cNvPr id="12" name="1 Título"/>
          <p:cNvSpPr txBox="1">
            <a:spLocks/>
          </p:cNvSpPr>
          <p:nvPr/>
        </p:nvSpPr>
        <p:spPr>
          <a:xfrm>
            <a:off x="1043608" y="6231374"/>
            <a:ext cx="8100391" cy="177346"/>
          </a:xfrm>
          <a:prstGeom prst="rect">
            <a:avLst/>
          </a:prstGeom>
          <a:solidFill>
            <a:schemeClr val="bg1">
              <a:lumMod val="75000"/>
            </a:schemeClr>
          </a:solidFill>
        </p:spPr>
        <p:txBody>
          <a:bodyPr vert="horz" lIns="91440" tIns="45720" rIns="91440" bIns="45720" rtlCol="0" anchor="ctr">
            <a:normAutofit fontScale="4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MX" sz="1800" b="1" dirty="0">
              <a:latin typeface="Arial Narrow" panose="020B0606020202030204" pitchFamily="34" charset="0"/>
              <a:ea typeface="Adobe Heiti Std R" pitchFamily="34" charset="-128"/>
              <a:cs typeface="Angsana New" panose="02020603050405020304" pitchFamily="18" charset="-34"/>
            </a:endParaRPr>
          </a:p>
        </p:txBody>
      </p:sp>
      <p:pic>
        <p:nvPicPr>
          <p:cNvPr id="2053" name="Picture 5" descr="Imagen relacionada"/>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rcRect/>
          <a:stretch/>
        </p:blipFill>
        <p:spPr bwMode="auto">
          <a:xfrm>
            <a:off x="231190" y="1700808"/>
            <a:ext cx="1100450" cy="107644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Usuario\Documents\bosque de la primavera\ferall\Sin título-1.jpg"/>
          <p:cNvPicPr>
            <a:picLocks noChangeAspect="1" noChangeArrowheads="1"/>
          </p:cNvPicPr>
          <p:nvPr/>
        </p:nvPicPr>
        <p:blipFill>
          <a:blip r:embed="rId6" cstate="email">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107504" y="2852936"/>
            <a:ext cx="1334907" cy="1314655"/>
          </a:xfrm>
          <a:prstGeom prst="rect">
            <a:avLst/>
          </a:prstGeom>
          <a:noFill/>
          <a:extLst>
            <a:ext uri="{909E8E84-426E-40DD-AFC4-6F175D3DCCD1}">
              <a14:hiddenFill xmlns:a14="http://schemas.microsoft.com/office/drawing/2010/main">
                <a:solidFill>
                  <a:srgbClr val="FFFFFF"/>
                </a:solidFill>
              </a14:hiddenFill>
            </a:ext>
          </a:extLst>
        </p:spPr>
      </p:pic>
      <p:pic>
        <p:nvPicPr>
          <p:cNvPr id="13" name="12 Imagen"/>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06848" y="288032"/>
            <a:ext cx="1368808" cy="1412776"/>
          </a:xfrm>
          <a:prstGeom prst="rect">
            <a:avLst/>
          </a:prstGeom>
        </p:spPr>
      </p:pic>
    </p:spTree>
    <p:extLst>
      <p:ext uri="{BB962C8B-B14F-4D97-AF65-F5344CB8AC3E}">
        <p14:creationId xmlns:p14="http://schemas.microsoft.com/office/powerpoint/2010/main" val="124335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fade">
                                      <p:cBhvr>
                                        <p:cTn id="7" dur="1000"/>
                                        <p:tgtEl>
                                          <p:spTgt spid="2053"/>
                                        </p:tgtEl>
                                      </p:cBhvr>
                                    </p:animEffect>
                                    <p:anim calcmode="lin" valueType="num">
                                      <p:cBhvr>
                                        <p:cTn id="8" dur="1000" fill="hold"/>
                                        <p:tgtEl>
                                          <p:spTgt spid="2053"/>
                                        </p:tgtEl>
                                        <p:attrNameLst>
                                          <p:attrName>ppt_x</p:attrName>
                                        </p:attrNameLst>
                                      </p:cBhvr>
                                      <p:tavLst>
                                        <p:tav tm="0">
                                          <p:val>
                                            <p:strVal val="#ppt_x"/>
                                          </p:val>
                                        </p:tav>
                                        <p:tav tm="100000">
                                          <p:val>
                                            <p:strVal val="#ppt_x"/>
                                          </p:val>
                                        </p:tav>
                                      </p:tavLst>
                                    </p:anim>
                                    <p:anim calcmode="lin" valueType="num">
                                      <p:cBhvr>
                                        <p:cTn id="9" dur="1000" fill="hold"/>
                                        <p:tgtEl>
                                          <p:spTgt spid="205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fade">
                                      <p:cBhvr>
                                        <p:cTn id="12" dur="1000"/>
                                        <p:tgtEl>
                                          <p:spTgt spid="2054"/>
                                        </p:tgtEl>
                                      </p:cBhvr>
                                    </p:animEffect>
                                    <p:anim calcmode="lin" valueType="num">
                                      <p:cBhvr>
                                        <p:cTn id="13" dur="1000" fill="hold"/>
                                        <p:tgtEl>
                                          <p:spTgt spid="2054"/>
                                        </p:tgtEl>
                                        <p:attrNameLst>
                                          <p:attrName>ppt_x</p:attrName>
                                        </p:attrNameLst>
                                      </p:cBhvr>
                                      <p:tavLst>
                                        <p:tav tm="0">
                                          <p:val>
                                            <p:strVal val="#ppt_x"/>
                                          </p:val>
                                        </p:tav>
                                        <p:tav tm="100000">
                                          <p:val>
                                            <p:strVal val="#ppt_x"/>
                                          </p:val>
                                        </p:tav>
                                      </p:tavLst>
                                    </p:anim>
                                    <p:anim calcmode="lin" valueType="num">
                                      <p:cBhvr>
                                        <p:cTn id="14"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1000"/>
                                        <p:tgtEl>
                                          <p:spTgt spid="2050"/>
                                        </p:tgtEl>
                                      </p:cBhvr>
                                    </p:animEffect>
                                    <p:anim calcmode="lin" valueType="num">
                                      <p:cBhvr>
                                        <p:cTn id="20" dur="1000" fill="hold"/>
                                        <p:tgtEl>
                                          <p:spTgt spid="2050"/>
                                        </p:tgtEl>
                                        <p:attrNameLst>
                                          <p:attrName>ppt_x</p:attrName>
                                        </p:attrNameLst>
                                      </p:cBhvr>
                                      <p:tavLst>
                                        <p:tav tm="0">
                                          <p:val>
                                            <p:strVal val="#ppt_x"/>
                                          </p:val>
                                        </p:tav>
                                        <p:tav tm="100000">
                                          <p:val>
                                            <p:strVal val="#ppt_x"/>
                                          </p:val>
                                        </p:tav>
                                      </p:tavLst>
                                    </p:anim>
                                    <p:anim calcmode="lin" valueType="num">
                                      <p:cBhvr>
                                        <p:cTn id="21" dur="1000" fill="hold"/>
                                        <p:tgtEl>
                                          <p:spTgt spid="205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animBg="1"/>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26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4797"/>
            <a:ext cx="9144000" cy="6859307"/>
          </a:xfrm>
          <a:prstGeom prst="rect">
            <a:avLst/>
          </a:prstGeom>
        </p:spPr>
      </p:pic>
      <p:sp>
        <p:nvSpPr>
          <p:cNvPr id="4" name="3 Flecha curvada hacia la derecha"/>
          <p:cNvSpPr/>
          <p:nvPr/>
        </p:nvSpPr>
        <p:spPr>
          <a:xfrm>
            <a:off x="2174159" y="980728"/>
            <a:ext cx="753229" cy="2120170"/>
          </a:xfrm>
          <a:prstGeom prst="curvedRightArrow">
            <a:avLst>
              <a:gd name="adj1" fmla="val 8740"/>
              <a:gd name="adj2" fmla="val 51152"/>
              <a:gd name="adj3" fmla="val 25000"/>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latin typeface="+mj-lt"/>
            </a:endParaRPr>
          </a:p>
        </p:txBody>
      </p:sp>
      <p:sp>
        <p:nvSpPr>
          <p:cNvPr id="5" name="4 Flecha curvada hacia la derecha"/>
          <p:cNvSpPr/>
          <p:nvPr/>
        </p:nvSpPr>
        <p:spPr>
          <a:xfrm rot="10800000">
            <a:off x="3359437" y="807157"/>
            <a:ext cx="803417" cy="1901763"/>
          </a:xfrm>
          <a:prstGeom prst="curvedRightArrow">
            <a:avLst>
              <a:gd name="adj1" fmla="val 8740"/>
              <a:gd name="adj2" fmla="val 51152"/>
              <a:gd name="adj3" fmla="val 25000"/>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latin typeface="+mj-lt"/>
            </a:endParaRPr>
          </a:p>
        </p:txBody>
      </p:sp>
      <p:sp>
        <p:nvSpPr>
          <p:cNvPr id="6" name="5 Flecha curvada hacia la derecha"/>
          <p:cNvSpPr/>
          <p:nvPr/>
        </p:nvSpPr>
        <p:spPr>
          <a:xfrm rot="5400000" flipH="1">
            <a:off x="5603893" y="1318018"/>
            <a:ext cx="864096" cy="2231535"/>
          </a:xfrm>
          <a:prstGeom prst="curvedRightArrow">
            <a:avLst>
              <a:gd name="adj1" fmla="val 8740"/>
              <a:gd name="adj2" fmla="val 51152"/>
              <a:gd name="adj3" fmla="val 25000"/>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latin typeface="+mj-lt"/>
            </a:endParaRPr>
          </a:p>
        </p:txBody>
      </p:sp>
      <p:sp>
        <p:nvSpPr>
          <p:cNvPr id="7" name="6 Flecha curvada hacia la derecha"/>
          <p:cNvSpPr/>
          <p:nvPr/>
        </p:nvSpPr>
        <p:spPr>
          <a:xfrm rot="16200000" flipH="1">
            <a:off x="5755320" y="208850"/>
            <a:ext cx="836476" cy="2173236"/>
          </a:xfrm>
          <a:prstGeom prst="curvedRightArrow">
            <a:avLst>
              <a:gd name="adj1" fmla="val 8740"/>
              <a:gd name="adj2" fmla="val 51152"/>
              <a:gd name="adj3" fmla="val 25000"/>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latin typeface="+mj-lt"/>
            </a:endParaRPr>
          </a:p>
        </p:txBody>
      </p:sp>
      <p:sp>
        <p:nvSpPr>
          <p:cNvPr id="8" name="7 CuadroTexto"/>
          <p:cNvSpPr txBox="1"/>
          <p:nvPr/>
        </p:nvSpPr>
        <p:spPr>
          <a:xfrm>
            <a:off x="4739893" y="1222424"/>
            <a:ext cx="2624036" cy="923330"/>
          </a:xfrm>
          <a:prstGeom prst="rect">
            <a:avLst/>
          </a:prstGeom>
          <a:noFill/>
        </p:spPr>
        <p:txBody>
          <a:bodyPr wrap="square" rtlCol="0">
            <a:spAutoFit/>
          </a:bodyPr>
          <a:lstStyle/>
          <a:p>
            <a:pPr algn="ctr"/>
            <a:r>
              <a:rPr lang="es-MX" dirty="0">
                <a:solidFill>
                  <a:schemeClr val="bg2">
                    <a:lumMod val="25000"/>
                  </a:schemeClr>
                </a:solidFill>
                <a:latin typeface="+mj-lt"/>
                <a:ea typeface="Adobe Heiti Std R" pitchFamily="34" charset="-128"/>
              </a:rPr>
              <a:t>ÁREA</a:t>
            </a:r>
          </a:p>
          <a:p>
            <a:pPr algn="ctr"/>
            <a:r>
              <a:rPr lang="es-MX" dirty="0">
                <a:solidFill>
                  <a:schemeClr val="bg2">
                    <a:lumMod val="25000"/>
                  </a:schemeClr>
                </a:solidFill>
                <a:latin typeface="+mj-lt"/>
                <a:ea typeface="Adobe Heiti Std R" pitchFamily="34" charset="-128"/>
              </a:rPr>
              <a:t>METROPOLITANA</a:t>
            </a:r>
          </a:p>
          <a:p>
            <a:pPr algn="ctr"/>
            <a:r>
              <a:rPr lang="es-MX" dirty="0">
                <a:solidFill>
                  <a:schemeClr val="bg2">
                    <a:lumMod val="25000"/>
                  </a:schemeClr>
                </a:solidFill>
                <a:latin typeface="+mj-lt"/>
                <a:ea typeface="Adobe Heiti Std R" pitchFamily="34" charset="-128"/>
              </a:rPr>
              <a:t> DE GUADALAJARA</a:t>
            </a:r>
          </a:p>
        </p:txBody>
      </p:sp>
      <p:sp>
        <p:nvSpPr>
          <p:cNvPr id="9" name="8 CuadroTexto"/>
          <p:cNvSpPr txBox="1"/>
          <p:nvPr/>
        </p:nvSpPr>
        <p:spPr>
          <a:xfrm>
            <a:off x="2267744" y="1499423"/>
            <a:ext cx="1728192" cy="646331"/>
          </a:xfrm>
          <a:prstGeom prst="rect">
            <a:avLst/>
          </a:prstGeom>
          <a:noFill/>
        </p:spPr>
        <p:txBody>
          <a:bodyPr wrap="square" rtlCol="0">
            <a:spAutoFit/>
          </a:bodyPr>
          <a:lstStyle/>
          <a:p>
            <a:pPr algn="ctr"/>
            <a:r>
              <a:rPr lang="es-MX" dirty="0">
                <a:solidFill>
                  <a:schemeClr val="bg2">
                    <a:lumMod val="25000"/>
                  </a:schemeClr>
                </a:solidFill>
                <a:latin typeface="+mj-lt"/>
                <a:ea typeface="Adobe Heiti Std R" pitchFamily="34" charset="-128"/>
              </a:rPr>
              <a:t>BOSQUE</a:t>
            </a:r>
          </a:p>
          <a:p>
            <a:pPr algn="ctr"/>
            <a:r>
              <a:rPr lang="es-MX" dirty="0">
                <a:solidFill>
                  <a:schemeClr val="bg2">
                    <a:lumMod val="25000"/>
                  </a:schemeClr>
                </a:solidFill>
                <a:latin typeface="+mj-lt"/>
                <a:ea typeface="Adobe Heiti Std R" pitchFamily="34" charset="-128"/>
              </a:rPr>
              <a:t>LA PRIMAVERA</a:t>
            </a:r>
          </a:p>
        </p:txBody>
      </p:sp>
      <p:sp>
        <p:nvSpPr>
          <p:cNvPr id="11" name="10 Flecha circular"/>
          <p:cNvSpPr/>
          <p:nvPr/>
        </p:nvSpPr>
        <p:spPr>
          <a:xfrm rot="14133718">
            <a:off x="4423154" y="1857102"/>
            <a:ext cx="1656184" cy="1152128"/>
          </a:xfrm>
          <a:prstGeom prst="circularArrow">
            <a:avLst>
              <a:gd name="adj1" fmla="val 8034"/>
              <a:gd name="adj2" fmla="val 1831377"/>
              <a:gd name="adj3" fmla="val 15090171"/>
              <a:gd name="adj4" fmla="val 11460418"/>
              <a:gd name="adj5" fmla="val 19592"/>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latin typeface="+mj-lt"/>
            </a:endParaRPr>
          </a:p>
        </p:txBody>
      </p:sp>
      <p:sp>
        <p:nvSpPr>
          <p:cNvPr id="12" name="11 Flecha circular"/>
          <p:cNvSpPr/>
          <p:nvPr/>
        </p:nvSpPr>
        <p:spPr>
          <a:xfrm rot="13248190" flipV="1">
            <a:off x="3109625" y="665717"/>
            <a:ext cx="1656184" cy="1136076"/>
          </a:xfrm>
          <a:prstGeom prst="circularArrow">
            <a:avLst>
              <a:gd name="adj1" fmla="val 10251"/>
              <a:gd name="adj2" fmla="val 1831377"/>
              <a:gd name="adj3" fmla="val 14980963"/>
              <a:gd name="adj4" fmla="val 11919130"/>
              <a:gd name="adj5" fmla="val 19592"/>
            </a:avLst>
          </a:prstGeom>
          <a:solidFill>
            <a:schemeClr val="accent6">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latin typeface="+mj-lt"/>
            </a:endParaRPr>
          </a:p>
        </p:txBody>
      </p:sp>
      <p:sp>
        <p:nvSpPr>
          <p:cNvPr id="16" name="15 Flecha circular"/>
          <p:cNvSpPr/>
          <p:nvPr/>
        </p:nvSpPr>
        <p:spPr>
          <a:xfrm rot="18219586">
            <a:off x="4234033" y="1112382"/>
            <a:ext cx="1749147" cy="932374"/>
          </a:xfrm>
          <a:prstGeom prst="circularArrow">
            <a:avLst>
              <a:gd name="adj1" fmla="val 6452"/>
              <a:gd name="adj2" fmla="val 771741"/>
              <a:gd name="adj3" fmla="val 20457104"/>
              <a:gd name="adj4" fmla="val 11723057"/>
              <a:gd name="adj5" fmla="val 15194"/>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latin typeface="+mj-lt"/>
            </a:endParaRPr>
          </a:p>
        </p:txBody>
      </p:sp>
      <p:sp>
        <p:nvSpPr>
          <p:cNvPr id="17" name="16 CuadroTexto"/>
          <p:cNvSpPr txBox="1"/>
          <p:nvPr/>
        </p:nvSpPr>
        <p:spPr>
          <a:xfrm>
            <a:off x="453149" y="148570"/>
            <a:ext cx="2649901" cy="400110"/>
          </a:xfrm>
          <a:prstGeom prst="rect">
            <a:avLst/>
          </a:prstGeom>
          <a:noFill/>
        </p:spPr>
        <p:txBody>
          <a:bodyPr wrap="square" rtlCol="0">
            <a:spAutoFit/>
          </a:bodyPr>
          <a:lstStyle/>
          <a:p>
            <a:pPr algn="ctr"/>
            <a:r>
              <a:rPr lang="es-MX" sz="2000" dirty="0">
                <a:solidFill>
                  <a:srgbClr val="00B050"/>
                </a:solidFill>
                <a:latin typeface="+mj-lt"/>
                <a:ea typeface="Adobe Heiti Std R" pitchFamily="34" charset="-128"/>
              </a:rPr>
              <a:t>SUSTENTABILIDAD</a:t>
            </a:r>
          </a:p>
        </p:txBody>
      </p:sp>
      <p:sp>
        <p:nvSpPr>
          <p:cNvPr id="18" name="17 CuadroTexto"/>
          <p:cNvSpPr txBox="1"/>
          <p:nvPr/>
        </p:nvSpPr>
        <p:spPr>
          <a:xfrm>
            <a:off x="6674627" y="44624"/>
            <a:ext cx="2649901" cy="707886"/>
          </a:xfrm>
          <a:prstGeom prst="rect">
            <a:avLst/>
          </a:prstGeom>
          <a:noFill/>
        </p:spPr>
        <p:txBody>
          <a:bodyPr wrap="square" rtlCol="0">
            <a:spAutoFit/>
          </a:bodyPr>
          <a:lstStyle/>
          <a:p>
            <a:pPr algn="ctr"/>
            <a:r>
              <a:rPr lang="es-MX" sz="2000" dirty="0">
                <a:solidFill>
                  <a:schemeClr val="accent6">
                    <a:lumMod val="75000"/>
                  </a:schemeClr>
                </a:solidFill>
                <a:latin typeface="+mj-lt"/>
                <a:ea typeface="Adobe Heiti Std R" pitchFamily="34" charset="-128"/>
              </a:rPr>
              <a:t>CALIDAD DE VIDA</a:t>
            </a:r>
          </a:p>
          <a:p>
            <a:pPr algn="ctr"/>
            <a:r>
              <a:rPr lang="es-MX" sz="2000" dirty="0">
                <a:solidFill>
                  <a:schemeClr val="accent6">
                    <a:lumMod val="75000"/>
                  </a:schemeClr>
                </a:solidFill>
                <a:latin typeface="+mj-lt"/>
                <a:ea typeface="Adobe Heiti Std R" pitchFamily="34" charset="-128"/>
              </a:rPr>
              <a:t>Y BIENESTAR SOCIAL</a:t>
            </a:r>
          </a:p>
        </p:txBody>
      </p:sp>
      <p:sp>
        <p:nvSpPr>
          <p:cNvPr id="19" name="18 Rectángulo"/>
          <p:cNvSpPr/>
          <p:nvPr/>
        </p:nvSpPr>
        <p:spPr>
          <a:xfrm>
            <a:off x="7352806" y="764704"/>
            <a:ext cx="83802" cy="210113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mj-lt"/>
            </a:endParaRPr>
          </a:p>
        </p:txBody>
      </p:sp>
      <p:sp>
        <p:nvSpPr>
          <p:cNvPr id="20" name="19 Rectángulo"/>
          <p:cNvSpPr/>
          <p:nvPr/>
        </p:nvSpPr>
        <p:spPr>
          <a:xfrm>
            <a:off x="1950922" y="752510"/>
            <a:ext cx="83802" cy="21133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mj-lt"/>
            </a:endParaRPr>
          </a:p>
        </p:txBody>
      </p:sp>
      <p:sp>
        <p:nvSpPr>
          <p:cNvPr id="22" name="21 CuadroTexto"/>
          <p:cNvSpPr txBox="1"/>
          <p:nvPr/>
        </p:nvSpPr>
        <p:spPr>
          <a:xfrm>
            <a:off x="-670189" y="1124744"/>
            <a:ext cx="2649901" cy="1631216"/>
          </a:xfrm>
          <a:prstGeom prst="rect">
            <a:avLst/>
          </a:prstGeom>
          <a:noFill/>
        </p:spPr>
        <p:txBody>
          <a:bodyPr wrap="square" rtlCol="0">
            <a:spAutoFit/>
          </a:bodyPr>
          <a:lstStyle/>
          <a:p>
            <a:pPr algn="r"/>
            <a:r>
              <a:rPr lang="es-MX" sz="2000" dirty="0">
                <a:solidFill>
                  <a:srgbClr val="00B050"/>
                </a:solidFill>
                <a:latin typeface="+mj-lt"/>
                <a:ea typeface="Adobe Heiti Std R" pitchFamily="34" charset="-128"/>
              </a:rPr>
              <a:t>Monitoreo</a:t>
            </a:r>
          </a:p>
          <a:p>
            <a:pPr algn="r"/>
            <a:r>
              <a:rPr lang="es-MX" sz="2000" dirty="0">
                <a:solidFill>
                  <a:srgbClr val="00B050"/>
                </a:solidFill>
                <a:latin typeface="+mj-lt"/>
                <a:ea typeface="Adobe Heiti Std R" pitchFamily="34" charset="-128"/>
              </a:rPr>
              <a:t>Análisis</a:t>
            </a:r>
          </a:p>
          <a:p>
            <a:pPr algn="r"/>
            <a:r>
              <a:rPr lang="es-MX" sz="2000" dirty="0">
                <a:solidFill>
                  <a:srgbClr val="00B050"/>
                </a:solidFill>
                <a:latin typeface="+mj-lt"/>
                <a:ea typeface="Adobe Heiti Std R" pitchFamily="34" charset="-128"/>
              </a:rPr>
              <a:t>Diagnóstico</a:t>
            </a:r>
          </a:p>
          <a:p>
            <a:pPr algn="r"/>
            <a:r>
              <a:rPr lang="es-MX" sz="2000" dirty="0">
                <a:solidFill>
                  <a:srgbClr val="00B050"/>
                </a:solidFill>
                <a:latin typeface="+mj-lt"/>
                <a:ea typeface="Adobe Heiti Std R" pitchFamily="34" charset="-128"/>
              </a:rPr>
              <a:t>Restauración</a:t>
            </a:r>
          </a:p>
          <a:p>
            <a:pPr algn="r"/>
            <a:r>
              <a:rPr lang="es-MX" sz="2000" dirty="0">
                <a:solidFill>
                  <a:srgbClr val="00B050"/>
                </a:solidFill>
                <a:latin typeface="+mj-lt"/>
                <a:ea typeface="Adobe Heiti Std R" pitchFamily="34" charset="-128"/>
              </a:rPr>
              <a:t>Conservación</a:t>
            </a:r>
          </a:p>
        </p:txBody>
      </p:sp>
      <p:sp>
        <p:nvSpPr>
          <p:cNvPr id="23" name="22 CuadroTexto"/>
          <p:cNvSpPr txBox="1"/>
          <p:nvPr/>
        </p:nvSpPr>
        <p:spPr>
          <a:xfrm>
            <a:off x="7567513" y="836712"/>
            <a:ext cx="2649901" cy="1938992"/>
          </a:xfrm>
          <a:prstGeom prst="rect">
            <a:avLst/>
          </a:prstGeom>
          <a:noFill/>
        </p:spPr>
        <p:txBody>
          <a:bodyPr wrap="square" rtlCol="0">
            <a:spAutoFit/>
          </a:bodyPr>
          <a:lstStyle/>
          <a:p>
            <a:r>
              <a:rPr lang="es-MX" sz="2000" dirty="0">
                <a:solidFill>
                  <a:schemeClr val="accent6">
                    <a:lumMod val="75000"/>
                  </a:schemeClr>
                </a:solidFill>
                <a:latin typeface="+mj-lt"/>
                <a:ea typeface="Adobe Heiti Std R" pitchFamily="34" charset="-128"/>
              </a:rPr>
              <a:t>Salud</a:t>
            </a:r>
          </a:p>
          <a:p>
            <a:r>
              <a:rPr lang="es-MX" sz="2000" dirty="0">
                <a:solidFill>
                  <a:schemeClr val="accent6">
                    <a:lumMod val="75000"/>
                  </a:schemeClr>
                </a:solidFill>
                <a:latin typeface="+mj-lt"/>
                <a:ea typeface="Adobe Heiti Std R" pitchFamily="34" charset="-128"/>
              </a:rPr>
              <a:t>Economía</a:t>
            </a:r>
          </a:p>
          <a:p>
            <a:r>
              <a:rPr lang="es-MX" sz="2000" dirty="0">
                <a:solidFill>
                  <a:schemeClr val="accent6">
                    <a:lumMod val="75000"/>
                  </a:schemeClr>
                </a:solidFill>
                <a:latin typeface="+mj-lt"/>
                <a:ea typeface="Adobe Heiti Std R" pitchFamily="34" charset="-128"/>
              </a:rPr>
              <a:t>Recreación</a:t>
            </a:r>
          </a:p>
          <a:p>
            <a:r>
              <a:rPr lang="es-MX" sz="2000" dirty="0">
                <a:solidFill>
                  <a:schemeClr val="accent6">
                    <a:lumMod val="75000"/>
                  </a:schemeClr>
                </a:solidFill>
                <a:latin typeface="+mj-lt"/>
                <a:ea typeface="Adobe Heiti Std R" pitchFamily="34" charset="-128"/>
              </a:rPr>
              <a:t>Educación</a:t>
            </a:r>
          </a:p>
          <a:p>
            <a:r>
              <a:rPr lang="es-MX" sz="2000" dirty="0">
                <a:solidFill>
                  <a:schemeClr val="accent6">
                    <a:lumMod val="75000"/>
                  </a:schemeClr>
                </a:solidFill>
                <a:latin typeface="+mj-lt"/>
                <a:ea typeface="Adobe Heiti Std R" pitchFamily="34" charset="-128"/>
              </a:rPr>
              <a:t>Espiritualidad</a:t>
            </a:r>
          </a:p>
          <a:p>
            <a:r>
              <a:rPr lang="es-MX" sz="2000" dirty="0">
                <a:solidFill>
                  <a:schemeClr val="accent6">
                    <a:lumMod val="75000"/>
                  </a:schemeClr>
                </a:solidFill>
                <a:latin typeface="+mj-lt"/>
                <a:ea typeface="Adobe Heiti Std R" pitchFamily="34" charset="-128"/>
              </a:rPr>
              <a:t>Realización</a:t>
            </a:r>
          </a:p>
        </p:txBody>
      </p:sp>
      <p:sp>
        <p:nvSpPr>
          <p:cNvPr id="24" name="1 Título"/>
          <p:cNvSpPr txBox="1">
            <a:spLocks/>
          </p:cNvSpPr>
          <p:nvPr/>
        </p:nvSpPr>
        <p:spPr>
          <a:xfrm rot="16200000">
            <a:off x="-3198616" y="3191841"/>
            <a:ext cx="6858000" cy="474318"/>
          </a:xfrm>
          <a:prstGeom prst="rect">
            <a:avLst/>
          </a:prstGeom>
          <a:solidFill>
            <a:schemeClr val="bg1">
              <a:lumMod val="7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1800" b="1" dirty="0">
                <a:latin typeface="Arial Narrow" panose="020B0606020202030204" pitchFamily="34" charset="0"/>
                <a:ea typeface="Adobe Heiti Std R" pitchFamily="34" charset="-128"/>
                <a:cs typeface="Angsana New" panose="02020603050405020304" pitchFamily="18" charset="-34"/>
              </a:rPr>
              <a:t>R E L A C I O N E S    </a:t>
            </a:r>
            <a:r>
              <a:rPr lang="es-MX" sz="1800" b="1" dirty="0" err="1">
                <a:latin typeface="Arial Narrow" panose="020B0606020202030204" pitchFamily="34" charset="0"/>
                <a:ea typeface="Adobe Heiti Std R" pitchFamily="34" charset="-128"/>
                <a:cs typeface="Angsana New" panose="02020603050405020304" pitchFamily="18" charset="-34"/>
              </a:rPr>
              <a:t>S</a:t>
            </a:r>
            <a:r>
              <a:rPr lang="es-MX" sz="1800" b="1" dirty="0">
                <a:latin typeface="Arial Narrow" panose="020B0606020202030204" pitchFamily="34" charset="0"/>
                <a:ea typeface="Adobe Heiti Std R" pitchFamily="34" charset="-128"/>
                <a:cs typeface="Angsana New" panose="02020603050405020304" pitchFamily="18" charset="-34"/>
              </a:rPr>
              <a:t> I N É R G I C A S </a:t>
            </a:r>
            <a:r>
              <a:rPr lang="es-MX" sz="1600" b="1" dirty="0">
                <a:latin typeface="Arial Narrow" panose="020B0606020202030204" pitchFamily="34" charset="0"/>
                <a:ea typeface="Adobe Heiti Std R" pitchFamily="34" charset="-128"/>
                <a:cs typeface="Angsana New" panose="02020603050405020304" pitchFamily="18" charset="-34"/>
              </a:rPr>
              <a:t>  </a:t>
            </a:r>
          </a:p>
        </p:txBody>
      </p:sp>
      <p:sp>
        <p:nvSpPr>
          <p:cNvPr id="31" name="30 Flecha circular"/>
          <p:cNvSpPr/>
          <p:nvPr/>
        </p:nvSpPr>
        <p:spPr>
          <a:xfrm rot="10800000" flipV="1">
            <a:off x="2123728" y="450492"/>
            <a:ext cx="2171812" cy="1106300"/>
          </a:xfrm>
          <a:prstGeom prst="circularArrow">
            <a:avLst>
              <a:gd name="adj1" fmla="val 6452"/>
              <a:gd name="adj2" fmla="val 771741"/>
              <a:gd name="adj3" fmla="val 20457104"/>
              <a:gd name="adj4" fmla="val 11884236"/>
              <a:gd name="adj5" fmla="val 15194"/>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latin typeface="+mj-lt"/>
            </a:endParaRPr>
          </a:p>
        </p:txBody>
      </p:sp>
      <p:sp>
        <p:nvSpPr>
          <p:cNvPr id="32" name="31 Flecha circular"/>
          <p:cNvSpPr/>
          <p:nvPr/>
        </p:nvSpPr>
        <p:spPr>
          <a:xfrm rot="19974909" flipV="1">
            <a:off x="2814057" y="1969301"/>
            <a:ext cx="1922118" cy="1106300"/>
          </a:xfrm>
          <a:prstGeom prst="circularArrow">
            <a:avLst>
              <a:gd name="adj1" fmla="val 6452"/>
              <a:gd name="adj2" fmla="val 771741"/>
              <a:gd name="adj3" fmla="val 20457104"/>
              <a:gd name="adj4" fmla="val 11373950"/>
              <a:gd name="adj5" fmla="val 15194"/>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latin typeface="+mj-lt"/>
            </a:endParaRPr>
          </a:p>
        </p:txBody>
      </p:sp>
      <p:sp>
        <p:nvSpPr>
          <p:cNvPr id="2" name="1 Flecha izquierda y derecha"/>
          <p:cNvSpPr/>
          <p:nvPr/>
        </p:nvSpPr>
        <p:spPr>
          <a:xfrm>
            <a:off x="3746332" y="154664"/>
            <a:ext cx="2229704" cy="331299"/>
          </a:xfrm>
          <a:prstGeom prst="leftRightArrow">
            <a:avLst>
              <a:gd name="adj1" fmla="val 46104"/>
              <a:gd name="adj2" fmla="val 74303"/>
            </a:avLst>
          </a:prstGeom>
          <a:solidFill>
            <a:schemeClr val="accent1">
              <a:alpha val="29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24 CuadroTexto"/>
          <p:cNvSpPr txBox="1"/>
          <p:nvPr/>
        </p:nvSpPr>
        <p:spPr>
          <a:xfrm>
            <a:off x="4013809" y="134707"/>
            <a:ext cx="1734196" cy="369332"/>
          </a:xfrm>
          <a:prstGeom prst="rect">
            <a:avLst/>
          </a:prstGeom>
          <a:noFill/>
        </p:spPr>
        <p:txBody>
          <a:bodyPr wrap="square" rtlCol="0">
            <a:spAutoFit/>
          </a:bodyPr>
          <a:lstStyle/>
          <a:p>
            <a:pPr algn="ctr"/>
            <a:r>
              <a:rPr lang="es-MX" dirty="0">
                <a:solidFill>
                  <a:schemeClr val="bg2">
                    <a:lumMod val="25000"/>
                  </a:schemeClr>
                </a:solidFill>
                <a:latin typeface="+mj-lt"/>
                <a:ea typeface="Adobe Heiti Std R" pitchFamily="34" charset="-128"/>
              </a:rPr>
              <a:t>S I N E R G I A S</a:t>
            </a:r>
          </a:p>
        </p:txBody>
      </p:sp>
      <p:sp>
        <p:nvSpPr>
          <p:cNvPr id="26" name="25 CuadroTexto"/>
          <p:cNvSpPr txBox="1"/>
          <p:nvPr/>
        </p:nvSpPr>
        <p:spPr>
          <a:xfrm>
            <a:off x="2483768" y="3851756"/>
            <a:ext cx="4176464" cy="369332"/>
          </a:xfrm>
          <a:prstGeom prst="rect">
            <a:avLst/>
          </a:prstGeom>
          <a:noFill/>
        </p:spPr>
        <p:txBody>
          <a:bodyPr wrap="square" rtlCol="0">
            <a:spAutoFit/>
          </a:bodyPr>
          <a:lstStyle/>
          <a:p>
            <a:pPr algn="ctr"/>
            <a:r>
              <a:rPr lang="es-MX" dirty="0">
                <a:solidFill>
                  <a:srgbClr val="646CD2"/>
                </a:solidFill>
                <a:latin typeface="+mj-lt"/>
                <a:ea typeface="Adobe Heiti Std R" pitchFamily="34" charset="-128"/>
              </a:rPr>
              <a:t>PROBLEMÁTICA Y NECESIDADES</a:t>
            </a:r>
          </a:p>
        </p:txBody>
      </p:sp>
      <p:sp>
        <p:nvSpPr>
          <p:cNvPr id="28" name="27 Rectángulo"/>
          <p:cNvSpPr/>
          <p:nvPr/>
        </p:nvSpPr>
        <p:spPr>
          <a:xfrm>
            <a:off x="4598556" y="4570966"/>
            <a:ext cx="948111" cy="72008"/>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mj-lt"/>
            </a:endParaRPr>
          </a:p>
        </p:txBody>
      </p:sp>
      <p:sp>
        <p:nvSpPr>
          <p:cNvPr id="29" name="28 CuadroTexto"/>
          <p:cNvSpPr txBox="1"/>
          <p:nvPr/>
        </p:nvSpPr>
        <p:spPr>
          <a:xfrm>
            <a:off x="5220072" y="4422304"/>
            <a:ext cx="1932209" cy="369332"/>
          </a:xfrm>
          <a:prstGeom prst="rect">
            <a:avLst/>
          </a:prstGeom>
          <a:noFill/>
        </p:spPr>
        <p:txBody>
          <a:bodyPr wrap="square" rtlCol="0">
            <a:spAutoFit/>
          </a:bodyPr>
          <a:lstStyle/>
          <a:p>
            <a:pPr algn="ctr"/>
            <a:r>
              <a:rPr lang="es-MX" dirty="0">
                <a:solidFill>
                  <a:schemeClr val="accent3">
                    <a:lumMod val="75000"/>
                  </a:schemeClr>
                </a:solidFill>
                <a:latin typeface="+mj-lt"/>
                <a:ea typeface="Adobe Heiti Std R" pitchFamily="34" charset="-128"/>
              </a:rPr>
              <a:t>DEL BOSQUE</a:t>
            </a:r>
          </a:p>
        </p:txBody>
      </p:sp>
      <p:sp>
        <p:nvSpPr>
          <p:cNvPr id="30" name="29 Rectángulo"/>
          <p:cNvSpPr/>
          <p:nvPr/>
        </p:nvSpPr>
        <p:spPr>
          <a:xfrm>
            <a:off x="6091145" y="5237196"/>
            <a:ext cx="574496" cy="72008"/>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mj-lt"/>
            </a:endParaRPr>
          </a:p>
        </p:txBody>
      </p:sp>
      <p:sp>
        <p:nvSpPr>
          <p:cNvPr id="33" name="32 CuadroTexto"/>
          <p:cNvSpPr txBox="1"/>
          <p:nvPr/>
        </p:nvSpPr>
        <p:spPr>
          <a:xfrm>
            <a:off x="4454540" y="5093634"/>
            <a:ext cx="1932209" cy="369332"/>
          </a:xfrm>
          <a:prstGeom prst="rect">
            <a:avLst/>
          </a:prstGeom>
          <a:noFill/>
        </p:spPr>
        <p:txBody>
          <a:bodyPr wrap="square" rtlCol="0">
            <a:spAutoFit/>
          </a:bodyPr>
          <a:lstStyle/>
          <a:p>
            <a:pPr algn="ctr"/>
            <a:r>
              <a:rPr lang="es-MX" dirty="0">
                <a:solidFill>
                  <a:schemeClr val="accent3">
                    <a:lumMod val="75000"/>
                  </a:schemeClr>
                </a:solidFill>
                <a:latin typeface="+mj-lt"/>
                <a:ea typeface="Adobe Heiti Std R" pitchFamily="34" charset="-128"/>
              </a:rPr>
              <a:t>Ambientales</a:t>
            </a:r>
          </a:p>
        </p:txBody>
      </p:sp>
      <p:sp>
        <p:nvSpPr>
          <p:cNvPr id="34" name="33 Rectángulo"/>
          <p:cNvSpPr/>
          <p:nvPr/>
        </p:nvSpPr>
        <p:spPr>
          <a:xfrm>
            <a:off x="3487277" y="5435478"/>
            <a:ext cx="858092" cy="7200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mj-lt"/>
            </a:endParaRPr>
          </a:p>
        </p:txBody>
      </p:sp>
      <p:sp>
        <p:nvSpPr>
          <p:cNvPr id="35" name="34 CuadroTexto"/>
          <p:cNvSpPr txBox="1"/>
          <p:nvPr/>
        </p:nvSpPr>
        <p:spPr>
          <a:xfrm>
            <a:off x="998156" y="5291916"/>
            <a:ext cx="2652290" cy="369332"/>
          </a:xfrm>
          <a:prstGeom prst="rect">
            <a:avLst/>
          </a:prstGeom>
          <a:noFill/>
        </p:spPr>
        <p:txBody>
          <a:bodyPr wrap="square" rtlCol="0">
            <a:spAutoFit/>
          </a:bodyPr>
          <a:lstStyle/>
          <a:p>
            <a:pPr algn="ctr"/>
            <a:r>
              <a:rPr lang="es-MX" dirty="0">
                <a:solidFill>
                  <a:srgbClr val="FF0000"/>
                </a:solidFill>
                <a:latin typeface="+mj-lt"/>
                <a:ea typeface="Adobe Heiti Std R" pitchFamily="34" charset="-128"/>
              </a:rPr>
              <a:t>USUARIOS Y POBLACIÓN</a:t>
            </a:r>
          </a:p>
        </p:txBody>
      </p:sp>
      <p:sp>
        <p:nvSpPr>
          <p:cNvPr id="36" name="35 CuadroTexto"/>
          <p:cNvSpPr txBox="1"/>
          <p:nvPr/>
        </p:nvSpPr>
        <p:spPr>
          <a:xfrm>
            <a:off x="2594339" y="5939988"/>
            <a:ext cx="1932209" cy="369332"/>
          </a:xfrm>
          <a:prstGeom prst="rect">
            <a:avLst/>
          </a:prstGeom>
          <a:noFill/>
        </p:spPr>
        <p:txBody>
          <a:bodyPr wrap="square" rtlCol="0">
            <a:spAutoFit/>
          </a:bodyPr>
          <a:lstStyle/>
          <a:p>
            <a:pPr algn="ctr"/>
            <a:r>
              <a:rPr lang="es-MX" dirty="0">
                <a:solidFill>
                  <a:srgbClr val="FF0000"/>
                </a:solidFill>
                <a:latin typeface="+mj-lt"/>
                <a:ea typeface="Adobe Heiti Std R" pitchFamily="34" charset="-128"/>
              </a:rPr>
              <a:t>Salud</a:t>
            </a:r>
          </a:p>
        </p:txBody>
      </p:sp>
      <p:sp>
        <p:nvSpPr>
          <p:cNvPr id="37" name="36 Rectángulo"/>
          <p:cNvSpPr/>
          <p:nvPr/>
        </p:nvSpPr>
        <p:spPr>
          <a:xfrm rot="5400000">
            <a:off x="6239579" y="5190095"/>
            <a:ext cx="975566" cy="81148"/>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mj-lt"/>
            </a:endParaRPr>
          </a:p>
        </p:txBody>
      </p:sp>
      <p:sp>
        <p:nvSpPr>
          <p:cNvPr id="38" name="37 Rectángulo"/>
          <p:cNvSpPr/>
          <p:nvPr/>
        </p:nvSpPr>
        <p:spPr>
          <a:xfrm rot="5400000" flipV="1">
            <a:off x="2122903" y="6019915"/>
            <a:ext cx="800832" cy="6491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mj-lt"/>
            </a:endParaRPr>
          </a:p>
        </p:txBody>
      </p:sp>
      <p:sp>
        <p:nvSpPr>
          <p:cNvPr id="39" name="38 Rectángulo"/>
          <p:cNvSpPr/>
          <p:nvPr/>
        </p:nvSpPr>
        <p:spPr>
          <a:xfrm>
            <a:off x="1909272" y="6376682"/>
            <a:ext cx="574496" cy="7200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mj-lt"/>
            </a:endParaRPr>
          </a:p>
        </p:txBody>
      </p:sp>
      <p:sp>
        <p:nvSpPr>
          <p:cNvPr id="40" name="39 CuadroTexto"/>
          <p:cNvSpPr txBox="1"/>
          <p:nvPr/>
        </p:nvSpPr>
        <p:spPr>
          <a:xfrm>
            <a:off x="422092" y="6228020"/>
            <a:ext cx="1440160" cy="369332"/>
          </a:xfrm>
          <a:prstGeom prst="rect">
            <a:avLst/>
          </a:prstGeom>
          <a:noFill/>
        </p:spPr>
        <p:txBody>
          <a:bodyPr wrap="square" rtlCol="0">
            <a:spAutoFit/>
          </a:bodyPr>
          <a:lstStyle/>
          <a:p>
            <a:pPr algn="ctr"/>
            <a:r>
              <a:rPr lang="es-MX" dirty="0">
                <a:solidFill>
                  <a:srgbClr val="FF0000"/>
                </a:solidFill>
                <a:latin typeface="+mj-lt"/>
                <a:ea typeface="Adobe Heiti Std R" pitchFamily="34" charset="-128"/>
              </a:rPr>
              <a:t>Educación</a:t>
            </a:r>
          </a:p>
        </p:txBody>
      </p:sp>
      <p:sp>
        <p:nvSpPr>
          <p:cNvPr id="41" name="40 CuadroTexto"/>
          <p:cNvSpPr txBox="1"/>
          <p:nvPr/>
        </p:nvSpPr>
        <p:spPr>
          <a:xfrm>
            <a:off x="3560443" y="6453336"/>
            <a:ext cx="1932209" cy="369332"/>
          </a:xfrm>
          <a:prstGeom prst="rect">
            <a:avLst/>
          </a:prstGeom>
          <a:noFill/>
        </p:spPr>
        <p:txBody>
          <a:bodyPr wrap="square" rtlCol="0">
            <a:spAutoFit/>
          </a:bodyPr>
          <a:lstStyle/>
          <a:p>
            <a:pPr algn="ctr"/>
            <a:r>
              <a:rPr lang="es-MX" dirty="0">
                <a:solidFill>
                  <a:srgbClr val="646CD2"/>
                </a:solidFill>
                <a:latin typeface="+mj-lt"/>
                <a:ea typeface="Adobe Heiti Std R" pitchFamily="34" charset="-128"/>
              </a:rPr>
              <a:t>SOLUCIONES</a:t>
            </a:r>
          </a:p>
        </p:txBody>
      </p:sp>
      <p:sp>
        <p:nvSpPr>
          <p:cNvPr id="42" name="41 Rectángulo"/>
          <p:cNvSpPr/>
          <p:nvPr/>
        </p:nvSpPr>
        <p:spPr>
          <a:xfrm>
            <a:off x="3518436" y="4387170"/>
            <a:ext cx="864096" cy="72008"/>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mj-lt"/>
            </a:endParaRPr>
          </a:p>
        </p:txBody>
      </p:sp>
      <p:sp>
        <p:nvSpPr>
          <p:cNvPr id="43" name="42 CuadroTexto"/>
          <p:cNvSpPr txBox="1"/>
          <p:nvPr/>
        </p:nvSpPr>
        <p:spPr>
          <a:xfrm>
            <a:off x="2386513" y="4211796"/>
            <a:ext cx="1140122" cy="369332"/>
          </a:xfrm>
          <a:prstGeom prst="rect">
            <a:avLst/>
          </a:prstGeom>
          <a:noFill/>
        </p:spPr>
        <p:txBody>
          <a:bodyPr wrap="square" rtlCol="0">
            <a:spAutoFit/>
          </a:bodyPr>
          <a:lstStyle/>
          <a:p>
            <a:pPr algn="ctr"/>
            <a:r>
              <a:rPr lang="es-MX" dirty="0">
                <a:solidFill>
                  <a:schemeClr val="bg2">
                    <a:lumMod val="25000"/>
                  </a:schemeClr>
                </a:solidFill>
                <a:latin typeface="+mj-lt"/>
                <a:ea typeface="Adobe Heiti Std R" pitchFamily="34" charset="-128"/>
              </a:rPr>
              <a:t>DEL AMG</a:t>
            </a:r>
          </a:p>
        </p:txBody>
      </p:sp>
      <p:sp>
        <p:nvSpPr>
          <p:cNvPr id="44" name="43 Rectángulo"/>
          <p:cNvSpPr/>
          <p:nvPr/>
        </p:nvSpPr>
        <p:spPr>
          <a:xfrm>
            <a:off x="6716787" y="5642986"/>
            <a:ext cx="678073" cy="72878"/>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mj-lt"/>
            </a:endParaRPr>
          </a:p>
        </p:txBody>
      </p:sp>
      <p:sp>
        <p:nvSpPr>
          <p:cNvPr id="45" name="44 Rectángulo"/>
          <p:cNvSpPr/>
          <p:nvPr/>
        </p:nvSpPr>
        <p:spPr>
          <a:xfrm>
            <a:off x="2547896" y="6114167"/>
            <a:ext cx="574496" cy="7200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mj-lt"/>
            </a:endParaRPr>
          </a:p>
        </p:txBody>
      </p:sp>
      <p:sp>
        <p:nvSpPr>
          <p:cNvPr id="46" name="45 Rectángulo"/>
          <p:cNvSpPr/>
          <p:nvPr/>
        </p:nvSpPr>
        <p:spPr>
          <a:xfrm rot="5400000">
            <a:off x="2445566" y="4834976"/>
            <a:ext cx="733435" cy="4571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mj-lt"/>
            </a:endParaRPr>
          </a:p>
        </p:txBody>
      </p:sp>
      <p:sp>
        <p:nvSpPr>
          <p:cNvPr id="47" name="46 Rectángulo"/>
          <p:cNvSpPr/>
          <p:nvPr/>
        </p:nvSpPr>
        <p:spPr>
          <a:xfrm>
            <a:off x="2078274" y="5152546"/>
            <a:ext cx="698277" cy="72008"/>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mj-lt"/>
            </a:endParaRPr>
          </a:p>
        </p:txBody>
      </p:sp>
      <p:sp>
        <p:nvSpPr>
          <p:cNvPr id="48" name="47 CuadroTexto"/>
          <p:cNvSpPr txBox="1"/>
          <p:nvPr/>
        </p:nvSpPr>
        <p:spPr>
          <a:xfrm>
            <a:off x="323528" y="5003884"/>
            <a:ext cx="1872207" cy="369332"/>
          </a:xfrm>
          <a:prstGeom prst="rect">
            <a:avLst/>
          </a:prstGeom>
          <a:noFill/>
        </p:spPr>
        <p:txBody>
          <a:bodyPr wrap="square" rtlCol="0">
            <a:spAutoFit/>
          </a:bodyPr>
          <a:lstStyle/>
          <a:p>
            <a:pPr algn="ctr"/>
            <a:r>
              <a:rPr lang="es-MX" dirty="0">
                <a:solidFill>
                  <a:schemeClr val="bg2">
                    <a:lumMod val="25000"/>
                  </a:schemeClr>
                </a:solidFill>
                <a:latin typeface="+mj-lt"/>
                <a:ea typeface="Adobe Heiti Std R" pitchFamily="34" charset="-128"/>
              </a:rPr>
              <a:t>Conectividad</a:t>
            </a:r>
          </a:p>
        </p:txBody>
      </p:sp>
      <p:sp>
        <p:nvSpPr>
          <p:cNvPr id="49" name="48 CuadroTexto"/>
          <p:cNvSpPr txBox="1"/>
          <p:nvPr/>
        </p:nvSpPr>
        <p:spPr>
          <a:xfrm>
            <a:off x="3086388" y="4571836"/>
            <a:ext cx="1452167" cy="369332"/>
          </a:xfrm>
          <a:prstGeom prst="rect">
            <a:avLst/>
          </a:prstGeom>
          <a:noFill/>
        </p:spPr>
        <p:txBody>
          <a:bodyPr wrap="square" rtlCol="0">
            <a:spAutoFit/>
          </a:bodyPr>
          <a:lstStyle/>
          <a:p>
            <a:pPr algn="ctr"/>
            <a:r>
              <a:rPr lang="es-MX" dirty="0">
                <a:solidFill>
                  <a:schemeClr val="bg2">
                    <a:lumMod val="25000"/>
                  </a:schemeClr>
                </a:solidFill>
                <a:latin typeface="+mj-lt"/>
                <a:ea typeface="Adobe Heiti Std R" pitchFamily="34" charset="-128"/>
              </a:rPr>
              <a:t>Tráfico</a:t>
            </a:r>
          </a:p>
        </p:txBody>
      </p:sp>
      <p:sp>
        <p:nvSpPr>
          <p:cNvPr id="50" name="49 Flecha derecha"/>
          <p:cNvSpPr/>
          <p:nvPr/>
        </p:nvSpPr>
        <p:spPr>
          <a:xfrm rot="5400000">
            <a:off x="3376597" y="5073715"/>
            <a:ext cx="2282770" cy="558932"/>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mj-lt"/>
            </a:endParaRPr>
          </a:p>
        </p:txBody>
      </p:sp>
      <p:sp>
        <p:nvSpPr>
          <p:cNvPr id="51" name="50 Rectángulo"/>
          <p:cNvSpPr/>
          <p:nvPr/>
        </p:nvSpPr>
        <p:spPr>
          <a:xfrm rot="5400000">
            <a:off x="7389443" y="4778729"/>
            <a:ext cx="1205874" cy="7200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mj-lt"/>
            </a:endParaRPr>
          </a:p>
        </p:txBody>
      </p:sp>
      <p:sp>
        <p:nvSpPr>
          <p:cNvPr id="52" name="51 CuadroTexto"/>
          <p:cNvSpPr txBox="1"/>
          <p:nvPr/>
        </p:nvSpPr>
        <p:spPr>
          <a:xfrm>
            <a:off x="7236296" y="5085184"/>
            <a:ext cx="832348" cy="338554"/>
          </a:xfrm>
          <a:prstGeom prst="rect">
            <a:avLst/>
          </a:prstGeom>
          <a:noFill/>
        </p:spPr>
        <p:txBody>
          <a:bodyPr wrap="square" rtlCol="0">
            <a:spAutoFit/>
          </a:bodyPr>
          <a:lstStyle/>
          <a:p>
            <a:pPr algn="ctr"/>
            <a:r>
              <a:rPr lang="es-MX" sz="1600" b="1" dirty="0">
                <a:solidFill>
                  <a:srgbClr val="FFC000"/>
                </a:solidFill>
                <a:latin typeface="+mj-lt"/>
                <a:ea typeface="Adobe Heiti Std R" pitchFamily="34" charset="-128"/>
              </a:rPr>
              <a:t>OPD</a:t>
            </a:r>
          </a:p>
        </p:txBody>
      </p:sp>
      <p:sp>
        <p:nvSpPr>
          <p:cNvPr id="53" name="52 CuadroTexto"/>
          <p:cNvSpPr txBox="1"/>
          <p:nvPr/>
        </p:nvSpPr>
        <p:spPr>
          <a:xfrm>
            <a:off x="6444208" y="4284385"/>
            <a:ext cx="1932209" cy="584775"/>
          </a:xfrm>
          <a:prstGeom prst="rect">
            <a:avLst/>
          </a:prstGeom>
          <a:noFill/>
        </p:spPr>
        <p:txBody>
          <a:bodyPr wrap="square" rtlCol="0">
            <a:spAutoFit/>
          </a:bodyPr>
          <a:lstStyle/>
          <a:p>
            <a:pPr algn="ctr"/>
            <a:r>
              <a:rPr lang="es-MX" sz="1600" b="1" dirty="0">
                <a:solidFill>
                  <a:srgbClr val="FFC000"/>
                </a:solidFill>
                <a:latin typeface="+mj-lt"/>
                <a:ea typeface="Adobe Heiti Std R" pitchFamily="34" charset="-128"/>
              </a:rPr>
              <a:t>Tenencia de</a:t>
            </a:r>
          </a:p>
          <a:p>
            <a:pPr algn="ctr"/>
            <a:r>
              <a:rPr lang="es-MX" sz="1600" b="1" dirty="0">
                <a:solidFill>
                  <a:srgbClr val="FFC000"/>
                </a:solidFill>
                <a:latin typeface="+mj-lt"/>
                <a:ea typeface="Adobe Heiti Std R" pitchFamily="34" charset="-128"/>
              </a:rPr>
              <a:t>la tierra</a:t>
            </a:r>
          </a:p>
        </p:txBody>
      </p:sp>
      <p:sp>
        <p:nvSpPr>
          <p:cNvPr id="54" name="53 CuadroTexto"/>
          <p:cNvSpPr txBox="1"/>
          <p:nvPr/>
        </p:nvSpPr>
        <p:spPr>
          <a:xfrm>
            <a:off x="4499992" y="5529426"/>
            <a:ext cx="1584176" cy="338554"/>
          </a:xfrm>
          <a:prstGeom prst="rect">
            <a:avLst/>
          </a:prstGeom>
          <a:noFill/>
        </p:spPr>
        <p:txBody>
          <a:bodyPr wrap="square" rtlCol="0">
            <a:spAutoFit/>
          </a:bodyPr>
          <a:lstStyle/>
          <a:p>
            <a:pPr algn="ctr"/>
            <a:r>
              <a:rPr lang="es-MX" sz="1600" b="1" dirty="0">
                <a:solidFill>
                  <a:srgbClr val="FFC000"/>
                </a:solidFill>
                <a:latin typeface="+mj-lt"/>
                <a:ea typeface="Adobe Heiti Std R" pitchFamily="34" charset="-128"/>
              </a:rPr>
              <a:t>Incendios</a:t>
            </a:r>
          </a:p>
        </p:txBody>
      </p:sp>
      <p:sp>
        <p:nvSpPr>
          <p:cNvPr id="55" name="54 Rectángulo"/>
          <p:cNvSpPr/>
          <p:nvPr/>
        </p:nvSpPr>
        <p:spPr>
          <a:xfrm rot="5400000">
            <a:off x="5273325" y="5863322"/>
            <a:ext cx="1026725" cy="7200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mj-lt"/>
            </a:endParaRPr>
          </a:p>
        </p:txBody>
      </p:sp>
      <p:sp>
        <p:nvSpPr>
          <p:cNvPr id="56" name="55 CuadroTexto"/>
          <p:cNvSpPr txBox="1"/>
          <p:nvPr/>
        </p:nvSpPr>
        <p:spPr>
          <a:xfrm>
            <a:off x="5508104" y="5723964"/>
            <a:ext cx="1584176" cy="338554"/>
          </a:xfrm>
          <a:prstGeom prst="rect">
            <a:avLst/>
          </a:prstGeom>
          <a:noFill/>
        </p:spPr>
        <p:txBody>
          <a:bodyPr wrap="square" rtlCol="0">
            <a:spAutoFit/>
          </a:bodyPr>
          <a:lstStyle/>
          <a:p>
            <a:pPr algn="ctr"/>
            <a:r>
              <a:rPr lang="es-MX" sz="1600" b="1" dirty="0">
                <a:solidFill>
                  <a:srgbClr val="FFC000"/>
                </a:solidFill>
                <a:latin typeface="+mj-lt"/>
                <a:ea typeface="Adobe Heiti Std R" pitchFamily="34" charset="-128"/>
              </a:rPr>
              <a:t>Invasiones</a:t>
            </a:r>
          </a:p>
        </p:txBody>
      </p:sp>
      <p:sp>
        <p:nvSpPr>
          <p:cNvPr id="57" name="56 CuadroTexto"/>
          <p:cNvSpPr txBox="1"/>
          <p:nvPr/>
        </p:nvSpPr>
        <p:spPr>
          <a:xfrm>
            <a:off x="4572000" y="5939988"/>
            <a:ext cx="1584176" cy="338554"/>
          </a:xfrm>
          <a:prstGeom prst="rect">
            <a:avLst/>
          </a:prstGeom>
          <a:noFill/>
        </p:spPr>
        <p:txBody>
          <a:bodyPr wrap="square" rtlCol="0">
            <a:spAutoFit/>
          </a:bodyPr>
          <a:lstStyle/>
          <a:p>
            <a:pPr algn="ctr"/>
            <a:r>
              <a:rPr lang="es-MX" sz="1600" b="1" dirty="0">
                <a:solidFill>
                  <a:srgbClr val="FFC000"/>
                </a:solidFill>
                <a:latin typeface="+mj-lt"/>
                <a:ea typeface="Adobe Heiti Std R" pitchFamily="34" charset="-128"/>
              </a:rPr>
              <a:t>Erosión</a:t>
            </a:r>
          </a:p>
        </p:txBody>
      </p:sp>
      <p:sp>
        <p:nvSpPr>
          <p:cNvPr id="58" name="57 Rectángulo"/>
          <p:cNvSpPr/>
          <p:nvPr/>
        </p:nvSpPr>
        <p:spPr>
          <a:xfrm>
            <a:off x="1908487" y="5944634"/>
            <a:ext cx="574496" cy="7200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mj-lt"/>
            </a:endParaRPr>
          </a:p>
        </p:txBody>
      </p:sp>
      <p:sp>
        <p:nvSpPr>
          <p:cNvPr id="59" name="58 CuadroTexto"/>
          <p:cNvSpPr txBox="1"/>
          <p:nvPr/>
        </p:nvSpPr>
        <p:spPr>
          <a:xfrm>
            <a:off x="494100" y="5795972"/>
            <a:ext cx="1440160" cy="369332"/>
          </a:xfrm>
          <a:prstGeom prst="rect">
            <a:avLst/>
          </a:prstGeom>
          <a:noFill/>
        </p:spPr>
        <p:txBody>
          <a:bodyPr wrap="square" rtlCol="0">
            <a:spAutoFit/>
          </a:bodyPr>
          <a:lstStyle/>
          <a:p>
            <a:pPr algn="ctr"/>
            <a:r>
              <a:rPr lang="es-MX" dirty="0">
                <a:solidFill>
                  <a:srgbClr val="FF0000"/>
                </a:solidFill>
                <a:latin typeface="+mj-lt"/>
                <a:ea typeface="Adobe Heiti Std R" pitchFamily="34" charset="-128"/>
              </a:rPr>
              <a:t>Economía</a:t>
            </a:r>
          </a:p>
        </p:txBody>
      </p:sp>
      <p:sp>
        <p:nvSpPr>
          <p:cNvPr id="60" name="59 Rectángulo"/>
          <p:cNvSpPr/>
          <p:nvPr/>
        </p:nvSpPr>
        <p:spPr>
          <a:xfrm>
            <a:off x="2078274" y="4576482"/>
            <a:ext cx="698278" cy="72008"/>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mj-lt"/>
            </a:endParaRPr>
          </a:p>
        </p:txBody>
      </p:sp>
      <p:sp>
        <p:nvSpPr>
          <p:cNvPr id="61" name="60 CuadroTexto"/>
          <p:cNvSpPr txBox="1"/>
          <p:nvPr/>
        </p:nvSpPr>
        <p:spPr>
          <a:xfrm>
            <a:off x="386368" y="4427820"/>
            <a:ext cx="1872207" cy="369332"/>
          </a:xfrm>
          <a:prstGeom prst="rect">
            <a:avLst/>
          </a:prstGeom>
          <a:noFill/>
        </p:spPr>
        <p:txBody>
          <a:bodyPr wrap="square" rtlCol="0">
            <a:spAutoFit/>
          </a:bodyPr>
          <a:lstStyle/>
          <a:p>
            <a:pPr algn="ctr"/>
            <a:r>
              <a:rPr lang="es-MX" dirty="0">
                <a:solidFill>
                  <a:schemeClr val="bg2">
                    <a:lumMod val="25000"/>
                  </a:schemeClr>
                </a:solidFill>
                <a:latin typeface="+mj-lt"/>
                <a:ea typeface="Adobe Heiti Std R" pitchFamily="34" charset="-128"/>
              </a:rPr>
              <a:t>Crecimiento</a:t>
            </a:r>
          </a:p>
        </p:txBody>
      </p:sp>
      <p:sp>
        <p:nvSpPr>
          <p:cNvPr id="62" name="61 Rectángulo"/>
          <p:cNvSpPr/>
          <p:nvPr/>
        </p:nvSpPr>
        <p:spPr>
          <a:xfrm>
            <a:off x="2838930" y="4720498"/>
            <a:ext cx="451475" cy="72008"/>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mj-lt"/>
            </a:endParaRPr>
          </a:p>
        </p:txBody>
      </p:sp>
      <p:sp>
        <p:nvSpPr>
          <p:cNvPr id="63" name="62 CuadroTexto"/>
          <p:cNvSpPr txBox="1"/>
          <p:nvPr/>
        </p:nvSpPr>
        <p:spPr>
          <a:xfrm>
            <a:off x="5508104" y="6156012"/>
            <a:ext cx="1584176" cy="338554"/>
          </a:xfrm>
          <a:prstGeom prst="rect">
            <a:avLst/>
          </a:prstGeom>
          <a:noFill/>
        </p:spPr>
        <p:txBody>
          <a:bodyPr wrap="square" rtlCol="0">
            <a:spAutoFit/>
          </a:bodyPr>
          <a:lstStyle/>
          <a:p>
            <a:pPr algn="ctr"/>
            <a:r>
              <a:rPr lang="es-MX" sz="1600" b="1" dirty="0">
                <a:solidFill>
                  <a:srgbClr val="FFC000"/>
                </a:solidFill>
                <a:latin typeface="+mj-lt"/>
                <a:ea typeface="Adobe Heiti Std R" pitchFamily="34" charset="-128"/>
              </a:rPr>
              <a:t>Visitación</a:t>
            </a:r>
          </a:p>
        </p:txBody>
      </p:sp>
      <p:sp>
        <p:nvSpPr>
          <p:cNvPr id="64" name="63 CuadroTexto"/>
          <p:cNvSpPr txBox="1"/>
          <p:nvPr/>
        </p:nvSpPr>
        <p:spPr>
          <a:xfrm>
            <a:off x="7740352" y="4572417"/>
            <a:ext cx="1584176" cy="584775"/>
          </a:xfrm>
          <a:prstGeom prst="rect">
            <a:avLst/>
          </a:prstGeom>
          <a:noFill/>
        </p:spPr>
        <p:txBody>
          <a:bodyPr wrap="square" rtlCol="0">
            <a:spAutoFit/>
          </a:bodyPr>
          <a:lstStyle/>
          <a:p>
            <a:pPr algn="ctr"/>
            <a:r>
              <a:rPr lang="es-MX" sz="1600" b="1" dirty="0">
                <a:solidFill>
                  <a:srgbClr val="FFC000"/>
                </a:solidFill>
                <a:latin typeface="+mj-lt"/>
                <a:ea typeface="Adobe Heiti Std R" pitchFamily="34" charset="-128"/>
              </a:rPr>
              <a:t>Programa</a:t>
            </a:r>
          </a:p>
          <a:p>
            <a:pPr algn="ctr"/>
            <a:r>
              <a:rPr lang="es-MX" sz="1600" b="1" dirty="0">
                <a:solidFill>
                  <a:srgbClr val="FFC000"/>
                </a:solidFill>
                <a:latin typeface="+mj-lt"/>
                <a:ea typeface="Adobe Heiti Std R" pitchFamily="34" charset="-128"/>
              </a:rPr>
              <a:t> de manejo</a:t>
            </a:r>
          </a:p>
        </p:txBody>
      </p:sp>
      <p:sp>
        <p:nvSpPr>
          <p:cNvPr id="65" name="64 CuadroTexto"/>
          <p:cNvSpPr txBox="1"/>
          <p:nvPr/>
        </p:nvSpPr>
        <p:spPr>
          <a:xfrm>
            <a:off x="7164288" y="5437673"/>
            <a:ext cx="1932209" cy="646331"/>
          </a:xfrm>
          <a:prstGeom prst="rect">
            <a:avLst/>
          </a:prstGeom>
          <a:noFill/>
        </p:spPr>
        <p:txBody>
          <a:bodyPr wrap="square" rtlCol="0">
            <a:spAutoFit/>
          </a:bodyPr>
          <a:lstStyle/>
          <a:p>
            <a:pPr algn="ctr"/>
            <a:r>
              <a:rPr lang="es-MX" dirty="0">
                <a:solidFill>
                  <a:schemeClr val="accent3">
                    <a:lumMod val="75000"/>
                  </a:schemeClr>
                </a:solidFill>
                <a:latin typeface="+mj-lt"/>
                <a:ea typeface="Adobe Heiti Std R" pitchFamily="34" charset="-128"/>
              </a:rPr>
              <a:t>Económicos</a:t>
            </a:r>
          </a:p>
          <a:p>
            <a:pPr algn="ctr"/>
            <a:r>
              <a:rPr lang="es-MX" dirty="0">
                <a:solidFill>
                  <a:schemeClr val="accent3">
                    <a:lumMod val="75000"/>
                  </a:schemeClr>
                </a:solidFill>
                <a:latin typeface="+mj-lt"/>
                <a:ea typeface="Adobe Heiti Std R" pitchFamily="34" charset="-128"/>
              </a:rPr>
              <a:t>Administrativos</a:t>
            </a:r>
          </a:p>
        </p:txBody>
      </p:sp>
      <p:sp>
        <p:nvSpPr>
          <p:cNvPr id="66" name="65 CuadroTexto"/>
          <p:cNvSpPr txBox="1"/>
          <p:nvPr/>
        </p:nvSpPr>
        <p:spPr>
          <a:xfrm>
            <a:off x="1487663" y="3284984"/>
            <a:ext cx="1932209" cy="646331"/>
          </a:xfrm>
          <a:prstGeom prst="rect">
            <a:avLst/>
          </a:prstGeom>
          <a:noFill/>
        </p:spPr>
        <p:txBody>
          <a:bodyPr wrap="square" rtlCol="0">
            <a:spAutoFit/>
          </a:bodyPr>
          <a:lstStyle/>
          <a:p>
            <a:pPr algn="ctr"/>
            <a:r>
              <a:rPr lang="es-MX" dirty="0">
                <a:solidFill>
                  <a:srgbClr val="646CD2"/>
                </a:solidFill>
                <a:latin typeface="+mj-lt"/>
                <a:ea typeface="Adobe Heiti Std R" pitchFamily="34" charset="-128"/>
              </a:rPr>
              <a:t>Problema </a:t>
            </a:r>
          </a:p>
          <a:p>
            <a:pPr algn="ctr"/>
            <a:r>
              <a:rPr lang="es-MX" dirty="0">
                <a:solidFill>
                  <a:srgbClr val="646CD2"/>
                </a:solidFill>
                <a:latin typeface="+mj-lt"/>
                <a:ea typeface="Adobe Heiti Std R" pitchFamily="34" charset="-128"/>
              </a:rPr>
              <a:t>observado</a:t>
            </a:r>
          </a:p>
        </p:txBody>
      </p:sp>
      <p:sp>
        <p:nvSpPr>
          <p:cNvPr id="67" name="66 CuadroTexto"/>
          <p:cNvSpPr txBox="1"/>
          <p:nvPr/>
        </p:nvSpPr>
        <p:spPr>
          <a:xfrm>
            <a:off x="5880151" y="3419708"/>
            <a:ext cx="1932209" cy="369332"/>
          </a:xfrm>
          <a:prstGeom prst="rect">
            <a:avLst/>
          </a:prstGeom>
          <a:noFill/>
        </p:spPr>
        <p:txBody>
          <a:bodyPr wrap="square" rtlCol="0">
            <a:spAutoFit/>
          </a:bodyPr>
          <a:lstStyle/>
          <a:p>
            <a:pPr algn="ctr"/>
            <a:r>
              <a:rPr lang="es-MX" dirty="0">
                <a:solidFill>
                  <a:srgbClr val="646CD2"/>
                </a:solidFill>
                <a:latin typeface="+mj-lt"/>
                <a:ea typeface="Adobe Heiti Std R" pitchFamily="34" charset="-128"/>
              </a:rPr>
              <a:t>Idea Inicial</a:t>
            </a:r>
          </a:p>
        </p:txBody>
      </p:sp>
      <p:sp>
        <p:nvSpPr>
          <p:cNvPr id="68" name="67 Flecha derecha"/>
          <p:cNvSpPr/>
          <p:nvPr/>
        </p:nvSpPr>
        <p:spPr>
          <a:xfrm>
            <a:off x="3179851" y="3573016"/>
            <a:ext cx="2844316" cy="108883"/>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mj-lt"/>
            </a:endParaRPr>
          </a:p>
        </p:txBody>
      </p:sp>
      <p:sp>
        <p:nvSpPr>
          <p:cNvPr id="69" name="68 CuadroTexto"/>
          <p:cNvSpPr txBox="1"/>
          <p:nvPr/>
        </p:nvSpPr>
        <p:spPr>
          <a:xfrm>
            <a:off x="7740352" y="4098558"/>
            <a:ext cx="1584176" cy="338554"/>
          </a:xfrm>
          <a:prstGeom prst="rect">
            <a:avLst/>
          </a:prstGeom>
          <a:noFill/>
        </p:spPr>
        <p:txBody>
          <a:bodyPr wrap="square" rtlCol="0">
            <a:spAutoFit/>
          </a:bodyPr>
          <a:lstStyle/>
          <a:p>
            <a:pPr algn="ctr"/>
            <a:r>
              <a:rPr lang="es-MX" sz="1600" b="1" dirty="0">
                <a:solidFill>
                  <a:srgbClr val="FFC000"/>
                </a:solidFill>
                <a:latin typeface="+mj-lt"/>
                <a:ea typeface="Adobe Heiti Std R" pitchFamily="34" charset="-128"/>
              </a:rPr>
              <a:t>Recursos</a:t>
            </a:r>
          </a:p>
        </p:txBody>
      </p:sp>
    </p:spTree>
    <p:extLst>
      <p:ext uri="{BB962C8B-B14F-4D97-AF65-F5344CB8AC3E}">
        <p14:creationId xmlns:p14="http://schemas.microsoft.com/office/powerpoint/2010/main" val="372938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1000"/>
                                        <p:tgtEl>
                                          <p:spTgt spid="18"/>
                                        </p:tgtEl>
                                      </p:cBhvr>
                                    </p:animEffect>
                                    <p:anim calcmode="lin" valueType="num">
                                      <p:cBhvr>
                                        <p:cTn id="63" dur="1000" fill="hold"/>
                                        <p:tgtEl>
                                          <p:spTgt spid="18"/>
                                        </p:tgtEl>
                                        <p:attrNameLst>
                                          <p:attrName>ppt_x</p:attrName>
                                        </p:attrNameLst>
                                      </p:cBhvr>
                                      <p:tavLst>
                                        <p:tav tm="0">
                                          <p:val>
                                            <p:strVal val="#ppt_x"/>
                                          </p:val>
                                        </p:tav>
                                        <p:tav tm="100000">
                                          <p:val>
                                            <p:strVal val="#ppt_x"/>
                                          </p:val>
                                        </p:tav>
                                      </p:tavLst>
                                    </p:anim>
                                    <p:anim calcmode="lin" valueType="num">
                                      <p:cBhvr>
                                        <p:cTn id="64" dur="1000" fill="hold"/>
                                        <p:tgtEl>
                                          <p:spTgt spid="1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1000"/>
                                        <p:tgtEl>
                                          <p:spTgt spid="19"/>
                                        </p:tgtEl>
                                      </p:cBhvr>
                                    </p:animEffect>
                                    <p:anim calcmode="lin" valueType="num">
                                      <p:cBhvr>
                                        <p:cTn id="68" dur="1000" fill="hold"/>
                                        <p:tgtEl>
                                          <p:spTgt spid="19"/>
                                        </p:tgtEl>
                                        <p:attrNameLst>
                                          <p:attrName>ppt_x</p:attrName>
                                        </p:attrNameLst>
                                      </p:cBhvr>
                                      <p:tavLst>
                                        <p:tav tm="0">
                                          <p:val>
                                            <p:strVal val="#ppt_x"/>
                                          </p:val>
                                        </p:tav>
                                        <p:tav tm="100000">
                                          <p:val>
                                            <p:strVal val="#ppt_x"/>
                                          </p:val>
                                        </p:tav>
                                      </p:tavLst>
                                    </p:anim>
                                    <p:anim calcmode="lin" valueType="num">
                                      <p:cBhvr>
                                        <p:cTn id="69" dur="1000" fill="hold"/>
                                        <p:tgtEl>
                                          <p:spTgt spid="1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1000"/>
                                        <p:tgtEl>
                                          <p:spTgt spid="20"/>
                                        </p:tgtEl>
                                      </p:cBhvr>
                                    </p:animEffect>
                                    <p:anim calcmode="lin" valueType="num">
                                      <p:cBhvr>
                                        <p:cTn id="73" dur="1000" fill="hold"/>
                                        <p:tgtEl>
                                          <p:spTgt spid="20"/>
                                        </p:tgtEl>
                                        <p:attrNameLst>
                                          <p:attrName>ppt_x</p:attrName>
                                        </p:attrNameLst>
                                      </p:cBhvr>
                                      <p:tavLst>
                                        <p:tav tm="0">
                                          <p:val>
                                            <p:strVal val="#ppt_x"/>
                                          </p:val>
                                        </p:tav>
                                        <p:tav tm="100000">
                                          <p:val>
                                            <p:strVal val="#ppt_x"/>
                                          </p:val>
                                        </p:tav>
                                      </p:tavLst>
                                    </p:anim>
                                    <p:anim calcmode="lin" valueType="num">
                                      <p:cBhvr>
                                        <p:cTn id="74" dur="1000" fill="hold"/>
                                        <p:tgtEl>
                                          <p:spTgt spid="20"/>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fade">
                                      <p:cBhvr>
                                        <p:cTn id="77" dur="1000"/>
                                        <p:tgtEl>
                                          <p:spTgt spid="31"/>
                                        </p:tgtEl>
                                      </p:cBhvr>
                                    </p:animEffect>
                                    <p:anim calcmode="lin" valueType="num">
                                      <p:cBhvr>
                                        <p:cTn id="78" dur="1000" fill="hold"/>
                                        <p:tgtEl>
                                          <p:spTgt spid="31"/>
                                        </p:tgtEl>
                                        <p:attrNameLst>
                                          <p:attrName>ppt_x</p:attrName>
                                        </p:attrNameLst>
                                      </p:cBhvr>
                                      <p:tavLst>
                                        <p:tav tm="0">
                                          <p:val>
                                            <p:strVal val="#ppt_x"/>
                                          </p:val>
                                        </p:tav>
                                        <p:tav tm="100000">
                                          <p:val>
                                            <p:strVal val="#ppt_x"/>
                                          </p:val>
                                        </p:tav>
                                      </p:tavLst>
                                    </p:anim>
                                    <p:anim calcmode="lin" valueType="num">
                                      <p:cBhvr>
                                        <p:cTn id="79" dur="1000" fill="hold"/>
                                        <p:tgtEl>
                                          <p:spTgt spid="31"/>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
                                        </p:tgtEl>
                                        <p:attrNameLst>
                                          <p:attrName>style.visibility</p:attrName>
                                        </p:attrNameLst>
                                      </p:cBhvr>
                                      <p:to>
                                        <p:strVal val="visible"/>
                                      </p:to>
                                    </p:set>
                                    <p:animEffect transition="in" filter="fade">
                                      <p:cBhvr>
                                        <p:cTn id="82" dur="1000"/>
                                        <p:tgtEl>
                                          <p:spTgt spid="2"/>
                                        </p:tgtEl>
                                      </p:cBhvr>
                                    </p:animEffect>
                                    <p:anim calcmode="lin" valueType="num">
                                      <p:cBhvr>
                                        <p:cTn id="83" dur="1000" fill="hold"/>
                                        <p:tgtEl>
                                          <p:spTgt spid="2"/>
                                        </p:tgtEl>
                                        <p:attrNameLst>
                                          <p:attrName>ppt_x</p:attrName>
                                        </p:attrNameLst>
                                      </p:cBhvr>
                                      <p:tavLst>
                                        <p:tav tm="0">
                                          <p:val>
                                            <p:strVal val="#ppt_x"/>
                                          </p:val>
                                        </p:tav>
                                        <p:tav tm="100000">
                                          <p:val>
                                            <p:strVal val="#ppt_x"/>
                                          </p:val>
                                        </p:tav>
                                      </p:tavLst>
                                    </p:anim>
                                    <p:anim calcmode="lin" valueType="num">
                                      <p:cBhvr>
                                        <p:cTn id="84" dur="1000" fill="hold"/>
                                        <p:tgtEl>
                                          <p:spTgt spid="2"/>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1000"/>
                                        <p:tgtEl>
                                          <p:spTgt spid="25"/>
                                        </p:tgtEl>
                                      </p:cBhvr>
                                    </p:animEffect>
                                    <p:anim calcmode="lin" valueType="num">
                                      <p:cBhvr>
                                        <p:cTn id="88" dur="1000" fill="hold"/>
                                        <p:tgtEl>
                                          <p:spTgt spid="25"/>
                                        </p:tgtEl>
                                        <p:attrNameLst>
                                          <p:attrName>ppt_x</p:attrName>
                                        </p:attrNameLst>
                                      </p:cBhvr>
                                      <p:tavLst>
                                        <p:tav tm="0">
                                          <p:val>
                                            <p:strVal val="#ppt_x"/>
                                          </p:val>
                                        </p:tav>
                                        <p:tav tm="100000">
                                          <p:val>
                                            <p:strVal val="#ppt_x"/>
                                          </p:val>
                                        </p:tav>
                                      </p:tavLst>
                                    </p:anim>
                                    <p:anim calcmode="lin" valueType="num">
                                      <p:cBhvr>
                                        <p:cTn id="89" dur="1000" fill="hold"/>
                                        <p:tgtEl>
                                          <p:spTgt spid="25"/>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32"/>
                                        </p:tgtEl>
                                        <p:attrNameLst>
                                          <p:attrName>style.visibility</p:attrName>
                                        </p:attrNameLst>
                                      </p:cBhvr>
                                      <p:to>
                                        <p:strVal val="visible"/>
                                      </p:to>
                                    </p:set>
                                    <p:animEffect transition="in" filter="fade">
                                      <p:cBhvr>
                                        <p:cTn id="92" dur="1000"/>
                                        <p:tgtEl>
                                          <p:spTgt spid="32"/>
                                        </p:tgtEl>
                                      </p:cBhvr>
                                    </p:animEffect>
                                    <p:anim calcmode="lin" valueType="num">
                                      <p:cBhvr>
                                        <p:cTn id="93" dur="1000" fill="hold"/>
                                        <p:tgtEl>
                                          <p:spTgt spid="32"/>
                                        </p:tgtEl>
                                        <p:attrNameLst>
                                          <p:attrName>ppt_x</p:attrName>
                                        </p:attrNameLst>
                                      </p:cBhvr>
                                      <p:tavLst>
                                        <p:tav tm="0">
                                          <p:val>
                                            <p:strVal val="#ppt_x"/>
                                          </p:val>
                                        </p:tav>
                                        <p:tav tm="100000">
                                          <p:val>
                                            <p:strVal val="#ppt_x"/>
                                          </p:val>
                                        </p:tav>
                                      </p:tavLst>
                                    </p:anim>
                                    <p:anim calcmode="lin" valueType="num">
                                      <p:cBhvr>
                                        <p:cTn id="94" dur="1000" fill="hold"/>
                                        <p:tgtEl>
                                          <p:spTgt spid="32"/>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11"/>
                                        </p:tgtEl>
                                        <p:attrNameLst>
                                          <p:attrName>style.visibility</p:attrName>
                                        </p:attrNameLst>
                                      </p:cBhvr>
                                      <p:to>
                                        <p:strVal val="visible"/>
                                      </p:to>
                                    </p:set>
                                    <p:animEffect transition="in" filter="fade">
                                      <p:cBhvr>
                                        <p:cTn id="97" dur="1000"/>
                                        <p:tgtEl>
                                          <p:spTgt spid="11"/>
                                        </p:tgtEl>
                                      </p:cBhvr>
                                    </p:animEffect>
                                    <p:anim calcmode="lin" valueType="num">
                                      <p:cBhvr>
                                        <p:cTn id="98" dur="1000" fill="hold"/>
                                        <p:tgtEl>
                                          <p:spTgt spid="11"/>
                                        </p:tgtEl>
                                        <p:attrNameLst>
                                          <p:attrName>ppt_x</p:attrName>
                                        </p:attrNameLst>
                                      </p:cBhvr>
                                      <p:tavLst>
                                        <p:tav tm="0">
                                          <p:val>
                                            <p:strVal val="#ppt_x"/>
                                          </p:val>
                                        </p:tav>
                                        <p:tav tm="100000">
                                          <p:val>
                                            <p:strVal val="#ppt_x"/>
                                          </p:val>
                                        </p:tav>
                                      </p:tavLst>
                                    </p:anim>
                                    <p:anim calcmode="lin" valueType="num">
                                      <p:cBhvr>
                                        <p:cTn id="99" dur="1000" fill="hold"/>
                                        <p:tgtEl>
                                          <p:spTgt spid="11"/>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fade">
                                      <p:cBhvr>
                                        <p:cTn id="102" dur="1000"/>
                                        <p:tgtEl>
                                          <p:spTgt spid="23"/>
                                        </p:tgtEl>
                                      </p:cBhvr>
                                    </p:animEffect>
                                    <p:anim calcmode="lin" valueType="num">
                                      <p:cBhvr>
                                        <p:cTn id="103" dur="1000" fill="hold"/>
                                        <p:tgtEl>
                                          <p:spTgt spid="23"/>
                                        </p:tgtEl>
                                        <p:attrNameLst>
                                          <p:attrName>ppt_x</p:attrName>
                                        </p:attrNameLst>
                                      </p:cBhvr>
                                      <p:tavLst>
                                        <p:tav tm="0">
                                          <p:val>
                                            <p:strVal val="#ppt_x"/>
                                          </p:val>
                                        </p:tav>
                                        <p:tav tm="100000">
                                          <p:val>
                                            <p:strVal val="#ppt_x"/>
                                          </p:val>
                                        </p:tav>
                                      </p:tavLst>
                                    </p:anim>
                                    <p:anim calcmode="lin" valueType="num">
                                      <p:cBhvr>
                                        <p:cTn id="104" dur="1000" fill="hold"/>
                                        <p:tgtEl>
                                          <p:spTgt spid="23"/>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22"/>
                                        </p:tgtEl>
                                        <p:attrNameLst>
                                          <p:attrName>style.visibility</p:attrName>
                                        </p:attrNameLst>
                                      </p:cBhvr>
                                      <p:to>
                                        <p:strVal val="visible"/>
                                      </p:to>
                                    </p:set>
                                    <p:animEffect transition="in" filter="fade">
                                      <p:cBhvr>
                                        <p:cTn id="107" dur="1000"/>
                                        <p:tgtEl>
                                          <p:spTgt spid="22"/>
                                        </p:tgtEl>
                                      </p:cBhvr>
                                    </p:animEffect>
                                    <p:anim calcmode="lin" valueType="num">
                                      <p:cBhvr>
                                        <p:cTn id="108" dur="1000" fill="hold"/>
                                        <p:tgtEl>
                                          <p:spTgt spid="22"/>
                                        </p:tgtEl>
                                        <p:attrNameLst>
                                          <p:attrName>ppt_x</p:attrName>
                                        </p:attrNameLst>
                                      </p:cBhvr>
                                      <p:tavLst>
                                        <p:tav tm="0">
                                          <p:val>
                                            <p:strVal val="#ppt_x"/>
                                          </p:val>
                                        </p:tav>
                                        <p:tav tm="100000">
                                          <p:val>
                                            <p:strVal val="#ppt_x"/>
                                          </p:val>
                                        </p:tav>
                                      </p:tavLst>
                                    </p:anim>
                                    <p:anim calcmode="lin" valueType="num">
                                      <p:cBhvr>
                                        <p:cTn id="109" dur="1000" fill="hold"/>
                                        <p:tgtEl>
                                          <p:spTgt spid="22"/>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fade">
                                      <p:cBhvr>
                                        <p:cTn id="112" dur="1000"/>
                                        <p:tgtEl>
                                          <p:spTgt spid="26"/>
                                        </p:tgtEl>
                                      </p:cBhvr>
                                    </p:animEffect>
                                    <p:anim calcmode="lin" valueType="num">
                                      <p:cBhvr>
                                        <p:cTn id="113" dur="1000" fill="hold"/>
                                        <p:tgtEl>
                                          <p:spTgt spid="26"/>
                                        </p:tgtEl>
                                        <p:attrNameLst>
                                          <p:attrName>ppt_x</p:attrName>
                                        </p:attrNameLst>
                                      </p:cBhvr>
                                      <p:tavLst>
                                        <p:tav tm="0">
                                          <p:val>
                                            <p:strVal val="#ppt_x"/>
                                          </p:val>
                                        </p:tav>
                                        <p:tav tm="100000">
                                          <p:val>
                                            <p:strVal val="#ppt_x"/>
                                          </p:val>
                                        </p:tav>
                                      </p:tavLst>
                                    </p:anim>
                                    <p:anim calcmode="lin" valueType="num">
                                      <p:cBhvr>
                                        <p:cTn id="114" dur="1000" fill="hold"/>
                                        <p:tgtEl>
                                          <p:spTgt spid="26"/>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28"/>
                                        </p:tgtEl>
                                        <p:attrNameLst>
                                          <p:attrName>style.visibility</p:attrName>
                                        </p:attrNameLst>
                                      </p:cBhvr>
                                      <p:to>
                                        <p:strVal val="visible"/>
                                      </p:to>
                                    </p:set>
                                    <p:animEffect transition="in" filter="fade">
                                      <p:cBhvr>
                                        <p:cTn id="117" dur="1000"/>
                                        <p:tgtEl>
                                          <p:spTgt spid="28"/>
                                        </p:tgtEl>
                                      </p:cBhvr>
                                    </p:animEffect>
                                    <p:anim calcmode="lin" valueType="num">
                                      <p:cBhvr>
                                        <p:cTn id="118" dur="1000" fill="hold"/>
                                        <p:tgtEl>
                                          <p:spTgt spid="28"/>
                                        </p:tgtEl>
                                        <p:attrNameLst>
                                          <p:attrName>ppt_x</p:attrName>
                                        </p:attrNameLst>
                                      </p:cBhvr>
                                      <p:tavLst>
                                        <p:tav tm="0">
                                          <p:val>
                                            <p:strVal val="#ppt_x"/>
                                          </p:val>
                                        </p:tav>
                                        <p:tav tm="100000">
                                          <p:val>
                                            <p:strVal val="#ppt_x"/>
                                          </p:val>
                                        </p:tav>
                                      </p:tavLst>
                                    </p:anim>
                                    <p:anim calcmode="lin" valueType="num">
                                      <p:cBhvr>
                                        <p:cTn id="119" dur="1000" fill="hold"/>
                                        <p:tgtEl>
                                          <p:spTgt spid="28"/>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30"/>
                                        </p:tgtEl>
                                        <p:attrNameLst>
                                          <p:attrName>style.visibility</p:attrName>
                                        </p:attrNameLst>
                                      </p:cBhvr>
                                      <p:to>
                                        <p:strVal val="visible"/>
                                      </p:to>
                                    </p:set>
                                    <p:animEffect transition="in" filter="fade">
                                      <p:cBhvr>
                                        <p:cTn id="127" dur="1000"/>
                                        <p:tgtEl>
                                          <p:spTgt spid="30"/>
                                        </p:tgtEl>
                                      </p:cBhvr>
                                    </p:animEffect>
                                    <p:anim calcmode="lin" valueType="num">
                                      <p:cBhvr>
                                        <p:cTn id="128" dur="1000" fill="hold"/>
                                        <p:tgtEl>
                                          <p:spTgt spid="30"/>
                                        </p:tgtEl>
                                        <p:attrNameLst>
                                          <p:attrName>ppt_x</p:attrName>
                                        </p:attrNameLst>
                                      </p:cBhvr>
                                      <p:tavLst>
                                        <p:tav tm="0">
                                          <p:val>
                                            <p:strVal val="#ppt_x"/>
                                          </p:val>
                                        </p:tav>
                                        <p:tav tm="100000">
                                          <p:val>
                                            <p:strVal val="#ppt_x"/>
                                          </p:val>
                                        </p:tav>
                                      </p:tavLst>
                                    </p:anim>
                                    <p:anim calcmode="lin" valueType="num">
                                      <p:cBhvr>
                                        <p:cTn id="129" dur="1000" fill="hold"/>
                                        <p:tgtEl>
                                          <p:spTgt spid="30"/>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33"/>
                                        </p:tgtEl>
                                        <p:attrNameLst>
                                          <p:attrName>style.visibility</p:attrName>
                                        </p:attrNameLst>
                                      </p:cBhvr>
                                      <p:to>
                                        <p:strVal val="visible"/>
                                      </p:to>
                                    </p:set>
                                    <p:animEffect transition="in" filter="fade">
                                      <p:cBhvr>
                                        <p:cTn id="132" dur="1000"/>
                                        <p:tgtEl>
                                          <p:spTgt spid="33"/>
                                        </p:tgtEl>
                                      </p:cBhvr>
                                    </p:animEffect>
                                    <p:anim calcmode="lin" valueType="num">
                                      <p:cBhvr>
                                        <p:cTn id="133" dur="1000" fill="hold"/>
                                        <p:tgtEl>
                                          <p:spTgt spid="33"/>
                                        </p:tgtEl>
                                        <p:attrNameLst>
                                          <p:attrName>ppt_x</p:attrName>
                                        </p:attrNameLst>
                                      </p:cBhvr>
                                      <p:tavLst>
                                        <p:tav tm="0">
                                          <p:val>
                                            <p:strVal val="#ppt_x"/>
                                          </p:val>
                                        </p:tav>
                                        <p:tav tm="100000">
                                          <p:val>
                                            <p:strVal val="#ppt_x"/>
                                          </p:val>
                                        </p:tav>
                                      </p:tavLst>
                                    </p:anim>
                                    <p:anim calcmode="lin" valueType="num">
                                      <p:cBhvr>
                                        <p:cTn id="134" dur="1000" fill="hold"/>
                                        <p:tgtEl>
                                          <p:spTgt spid="33"/>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34"/>
                                        </p:tgtEl>
                                        <p:attrNameLst>
                                          <p:attrName>style.visibility</p:attrName>
                                        </p:attrNameLst>
                                      </p:cBhvr>
                                      <p:to>
                                        <p:strVal val="visible"/>
                                      </p:to>
                                    </p:set>
                                    <p:animEffect transition="in" filter="fade">
                                      <p:cBhvr>
                                        <p:cTn id="137" dur="1000"/>
                                        <p:tgtEl>
                                          <p:spTgt spid="34"/>
                                        </p:tgtEl>
                                      </p:cBhvr>
                                    </p:animEffect>
                                    <p:anim calcmode="lin" valueType="num">
                                      <p:cBhvr>
                                        <p:cTn id="138" dur="1000" fill="hold"/>
                                        <p:tgtEl>
                                          <p:spTgt spid="34"/>
                                        </p:tgtEl>
                                        <p:attrNameLst>
                                          <p:attrName>ppt_x</p:attrName>
                                        </p:attrNameLst>
                                      </p:cBhvr>
                                      <p:tavLst>
                                        <p:tav tm="0">
                                          <p:val>
                                            <p:strVal val="#ppt_x"/>
                                          </p:val>
                                        </p:tav>
                                        <p:tav tm="100000">
                                          <p:val>
                                            <p:strVal val="#ppt_x"/>
                                          </p:val>
                                        </p:tav>
                                      </p:tavLst>
                                    </p:anim>
                                    <p:anim calcmode="lin" valueType="num">
                                      <p:cBhvr>
                                        <p:cTn id="139" dur="1000" fill="hold"/>
                                        <p:tgtEl>
                                          <p:spTgt spid="34"/>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35"/>
                                        </p:tgtEl>
                                        <p:attrNameLst>
                                          <p:attrName>style.visibility</p:attrName>
                                        </p:attrNameLst>
                                      </p:cBhvr>
                                      <p:to>
                                        <p:strVal val="visible"/>
                                      </p:to>
                                    </p:set>
                                    <p:animEffect transition="in" filter="fade">
                                      <p:cBhvr>
                                        <p:cTn id="142" dur="1000"/>
                                        <p:tgtEl>
                                          <p:spTgt spid="35"/>
                                        </p:tgtEl>
                                      </p:cBhvr>
                                    </p:animEffect>
                                    <p:anim calcmode="lin" valueType="num">
                                      <p:cBhvr>
                                        <p:cTn id="143" dur="1000" fill="hold"/>
                                        <p:tgtEl>
                                          <p:spTgt spid="35"/>
                                        </p:tgtEl>
                                        <p:attrNameLst>
                                          <p:attrName>ppt_x</p:attrName>
                                        </p:attrNameLst>
                                      </p:cBhvr>
                                      <p:tavLst>
                                        <p:tav tm="0">
                                          <p:val>
                                            <p:strVal val="#ppt_x"/>
                                          </p:val>
                                        </p:tav>
                                        <p:tav tm="100000">
                                          <p:val>
                                            <p:strVal val="#ppt_x"/>
                                          </p:val>
                                        </p:tav>
                                      </p:tavLst>
                                    </p:anim>
                                    <p:anim calcmode="lin" valueType="num">
                                      <p:cBhvr>
                                        <p:cTn id="144" dur="1000" fill="hold"/>
                                        <p:tgtEl>
                                          <p:spTgt spid="35"/>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0"/>
                                  </p:stCondLst>
                                  <p:childTnLst>
                                    <p:set>
                                      <p:cBhvr>
                                        <p:cTn id="146" dur="1" fill="hold">
                                          <p:stCondLst>
                                            <p:cond delay="0"/>
                                          </p:stCondLst>
                                        </p:cTn>
                                        <p:tgtEl>
                                          <p:spTgt spid="36"/>
                                        </p:tgtEl>
                                        <p:attrNameLst>
                                          <p:attrName>style.visibility</p:attrName>
                                        </p:attrNameLst>
                                      </p:cBhvr>
                                      <p:to>
                                        <p:strVal val="visible"/>
                                      </p:to>
                                    </p:set>
                                    <p:animEffect transition="in" filter="fade">
                                      <p:cBhvr>
                                        <p:cTn id="147" dur="1000"/>
                                        <p:tgtEl>
                                          <p:spTgt spid="36"/>
                                        </p:tgtEl>
                                      </p:cBhvr>
                                    </p:animEffect>
                                    <p:anim calcmode="lin" valueType="num">
                                      <p:cBhvr>
                                        <p:cTn id="148" dur="1000" fill="hold"/>
                                        <p:tgtEl>
                                          <p:spTgt spid="36"/>
                                        </p:tgtEl>
                                        <p:attrNameLst>
                                          <p:attrName>ppt_x</p:attrName>
                                        </p:attrNameLst>
                                      </p:cBhvr>
                                      <p:tavLst>
                                        <p:tav tm="0">
                                          <p:val>
                                            <p:strVal val="#ppt_x"/>
                                          </p:val>
                                        </p:tav>
                                        <p:tav tm="100000">
                                          <p:val>
                                            <p:strVal val="#ppt_x"/>
                                          </p:val>
                                        </p:tav>
                                      </p:tavLst>
                                    </p:anim>
                                    <p:anim calcmode="lin" valueType="num">
                                      <p:cBhvr>
                                        <p:cTn id="149" dur="1000" fill="hold"/>
                                        <p:tgtEl>
                                          <p:spTgt spid="36"/>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37"/>
                                        </p:tgtEl>
                                        <p:attrNameLst>
                                          <p:attrName>style.visibility</p:attrName>
                                        </p:attrNameLst>
                                      </p:cBhvr>
                                      <p:to>
                                        <p:strVal val="visible"/>
                                      </p:to>
                                    </p:set>
                                    <p:animEffect transition="in" filter="fade">
                                      <p:cBhvr>
                                        <p:cTn id="152" dur="1000"/>
                                        <p:tgtEl>
                                          <p:spTgt spid="37"/>
                                        </p:tgtEl>
                                      </p:cBhvr>
                                    </p:animEffect>
                                    <p:anim calcmode="lin" valueType="num">
                                      <p:cBhvr>
                                        <p:cTn id="153" dur="1000" fill="hold"/>
                                        <p:tgtEl>
                                          <p:spTgt spid="37"/>
                                        </p:tgtEl>
                                        <p:attrNameLst>
                                          <p:attrName>ppt_x</p:attrName>
                                        </p:attrNameLst>
                                      </p:cBhvr>
                                      <p:tavLst>
                                        <p:tav tm="0">
                                          <p:val>
                                            <p:strVal val="#ppt_x"/>
                                          </p:val>
                                        </p:tav>
                                        <p:tav tm="100000">
                                          <p:val>
                                            <p:strVal val="#ppt_x"/>
                                          </p:val>
                                        </p:tav>
                                      </p:tavLst>
                                    </p:anim>
                                    <p:anim calcmode="lin" valueType="num">
                                      <p:cBhvr>
                                        <p:cTn id="154" dur="1000" fill="hold"/>
                                        <p:tgtEl>
                                          <p:spTgt spid="37"/>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0"/>
                                  </p:stCondLst>
                                  <p:childTnLst>
                                    <p:set>
                                      <p:cBhvr>
                                        <p:cTn id="156" dur="1" fill="hold">
                                          <p:stCondLst>
                                            <p:cond delay="0"/>
                                          </p:stCondLst>
                                        </p:cTn>
                                        <p:tgtEl>
                                          <p:spTgt spid="38"/>
                                        </p:tgtEl>
                                        <p:attrNameLst>
                                          <p:attrName>style.visibility</p:attrName>
                                        </p:attrNameLst>
                                      </p:cBhvr>
                                      <p:to>
                                        <p:strVal val="visible"/>
                                      </p:to>
                                    </p:set>
                                    <p:animEffect transition="in" filter="fade">
                                      <p:cBhvr>
                                        <p:cTn id="157" dur="1000"/>
                                        <p:tgtEl>
                                          <p:spTgt spid="38"/>
                                        </p:tgtEl>
                                      </p:cBhvr>
                                    </p:animEffect>
                                    <p:anim calcmode="lin" valueType="num">
                                      <p:cBhvr>
                                        <p:cTn id="158" dur="1000" fill="hold"/>
                                        <p:tgtEl>
                                          <p:spTgt spid="38"/>
                                        </p:tgtEl>
                                        <p:attrNameLst>
                                          <p:attrName>ppt_x</p:attrName>
                                        </p:attrNameLst>
                                      </p:cBhvr>
                                      <p:tavLst>
                                        <p:tav tm="0">
                                          <p:val>
                                            <p:strVal val="#ppt_x"/>
                                          </p:val>
                                        </p:tav>
                                        <p:tav tm="100000">
                                          <p:val>
                                            <p:strVal val="#ppt_x"/>
                                          </p:val>
                                        </p:tav>
                                      </p:tavLst>
                                    </p:anim>
                                    <p:anim calcmode="lin" valueType="num">
                                      <p:cBhvr>
                                        <p:cTn id="159" dur="1000" fill="hold"/>
                                        <p:tgtEl>
                                          <p:spTgt spid="38"/>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p:stCondLst>
                                    <p:cond delay="0"/>
                                  </p:stCondLst>
                                  <p:childTnLst>
                                    <p:set>
                                      <p:cBhvr>
                                        <p:cTn id="161" dur="1" fill="hold">
                                          <p:stCondLst>
                                            <p:cond delay="0"/>
                                          </p:stCondLst>
                                        </p:cTn>
                                        <p:tgtEl>
                                          <p:spTgt spid="39"/>
                                        </p:tgtEl>
                                        <p:attrNameLst>
                                          <p:attrName>style.visibility</p:attrName>
                                        </p:attrNameLst>
                                      </p:cBhvr>
                                      <p:to>
                                        <p:strVal val="visible"/>
                                      </p:to>
                                    </p:set>
                                    <p:animEffect transition="in" filter="fade">
                                      <p:cBhvr>
                                        <p:cTn id="162" dur="1000"/>
                                        <p:tgtEl>
                                          <p:spTgt spid="39"/>
                                        </p:tgtEl>
                                      </p:cBhvr>
                                    </p:animEffect>
                                    <p:anim calcmode="lin" valueType="num">
                                      <p:cBhvr>
                                        <p:cTn id="163" dur="1000" fill="hold"/>
                                        <p:tgtEl>
                                          <p:spTgt spid="39"/>
                                        </p:tgtEl>
                                        <p:attrNameLst>
                                          <p:attrName>ppt_x</p:attrName>
                                        </p:attrNameLst>
                                      </p:cBhvr>
                                      <p:tavLst>
                                        <p:tav tm="0">
                                          <p:val>
                                            <p:strVal val="#ppt_x"/>
                                          </p:val>
                                        </p:tav>
                                        <p:tav tm="100000">
                                          <p:val>
                                            <p:strVal val="#ppt_x"/>
                                          </p:val>
                                        </p:tav>
                                      </p:tavLst>
                                    </p:anim>
                                    <p:anim calcmode="lin" valueType="num">
                                      <p:cBhvr>
                                        <p:cTn id="164" dur="1000" fill="hold"/>
                                        <p:tgtEl>
                                          <p:spTgt spid="39"/>
                                        </p:tgtEl>
                                        <p:attrNameLst>
                                          <p:attrName>ppt_y</p:attrName>
                                        </p:attrNameLst>
                                      </p:cBhvr>
                                      <p:tavLst>
                                        <p:tav tm="0">
                                          <p:val>
                                            <p:strVal val="#ppt_y+.1"/>
                                          </p:val>
                                        </p:tav>
                                        <p:tav tm="100000">
                                          <p:val>
                                            <p:strVal val="#ppt_y"/>
                                          </p:val>
                                        </p:tav>
                                      </p:tavLst>
                                    </p:anim>
                                  </p:childTnLst>
                                </p:cTn>
                              </p:par>
                              <p:par>
                                <p:cTn id="165" presetID="42" presetClass="entr" presetSubtype="0" fill="hold" grpId="0" nodeType="withEffect">
                                  <p:stCondLst>
                                    <p:cond delay="0"/>
                                  </p:stCondLst>
                                  <p:childTnLst>
                                    <p:set>
                                      <p:cBhvr>
                                        <p:cTn id="166" dur="1" fill="hold">
                                          <p:stCondLst>
                                            <p:cond delay="0"/>
                                          </p:stCondLst>
                                        </p:cTn>
                                        <p:tgtEl>
                                          <p:spTgt spid="40"/>
                                        </p:tgtEl>
                                        <p:attrNameLst>
                                          <p:attrName>style.visibility</p:attrName>
                                        </p:attrNameLst>
                                      </p:cBhvr>
                                      <p:to>
                                        <p:strVal val="visible"/>
                                      </p:to>
                                    </p:set>
                                    <p:animEffect transition="in" filter="fade">
                                      <p:cBhvr>
                                        <p:cTn id="167" dur="1000"/>
                                        <p:tgtEl>
                                          <p:spTgt spid="40"/>
                                        </p:tgtEl>
                                      </p:cBhvr>
                                    </p:animEffect>
                                    <p:anim calcmode="lin" valueType="num">
                                      <p:cBhvr>
                                        <p:cTn id="168" dur="1000" fill="hold"/>
                                        <p:tgtEl>
                                          <p:spTgt spid="40"/>
                                        </p:tgtEl>
                                        <p:attrNameLst>
                                          <p:attrName>ppt_x</p:attrName>
                                        </p:attrNameLst>
                                      </p:cBhvr>
                                      <p:tavLst>
                                        <p:tav tm="0">
                                          <p:val>
                                            <p:strVal val="#ppt_x"/>
                                          </p:val>
                                        </p:tav>
                                        <p:tav tm="100000">
                                          <p:val>
                                            <p:strVal val="#ppt_x"/>
                                          </p:val>
                                        </p:tav>
                                      </p:tavLst>
                                    </p:anim>
                                    <p:anim calcmode="lin" valueType="num">
                                      <p:cBhvr>
                                        <p:cTn id="169" dur="1000" fill="hold"/>
                                        <p:tgtEl>
                                          <p:spTgt spid="4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1"/>
                                        </p:tgtEl>
                                        <p:attrNameLst>
                                          <p:attrName>style.visibility</p:attrName>
                                        </p:attrNameLst>
                                      </p:cBhvr>
                                      <p:to>
                                        <p:strVal val="visible"/>
                                      </p:to>
                                    </p:set>
                                    <p:animEffect transition="in" filter="fade">
                                      <p:cBhvr>
                                        <p:cTn id="172" dur="1000"/>
                                        <p:tgtEl>
                                          <p:spTgt spid="41"/>
                                        </p:tgtEl>
                                      </p:cBhvr>
                                    </p:animEffect>
                                    <p:anim calcmode="lin" valueType="num">
                                      <p:cBhvr>
                                        <p:cTn id="173" dur="1000" fill="hold"/>
                                        <p:tgtEl>
                                          <p:spTgt spid="41"/>
                                        </p:tgtEl>
                                        <p:attrNameLst>
                                          <p:attrName>ppt_x</p:attrName>
                                        </p:attrNameLst>
                                      </p:cBhvr>
                                      <p:tavLst>
                                        <p:tav tm="0">
                                          <p:val>
                                            <p:strVal val="#ppt_x"/>
                                          </p:val>
                                        </p:tav>
                                        <p:tav tm="100000">
                                          <p:val>
                                            <p:strVal val="#ppt_x"/>
                                          </p:val>
                                        </p:tav>
                                      </p:tavLst>
                                    </p:anim>
                                    <p:anim calcmode="lin" valueType="num">
                                      <p:cBhvr>
                                        <p:cTn id="174" dur="1000" fill="hold"/>
                                        <p:tgtEl>
                                          <p:spTgt spid="41"/>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42"/>
                                        </p:tgtEl>
                                        <p:attrNameLst>
                                          <p:attrName>style.visibility</p:attrName>
                                        </p:attrNameLst>
                                      </p:cBhvr>
                                      <p:to>
                                        <p:strVal val="visible"/>
                                      </p:to>
                                    </p:set>
                                    <p:animEffect transition="in" filter="fade">
                                      <p:cBhvr>
                                        <p:cTn id="177" dur="1000"/>
                                        <p:tgtEl>
                                          <p:spTgt spid="42"/>
                                        </p:tgtEl>
                                      </p:cBhvr>
                                    </p:animEffect>
                                    <p:anim calcmode="lin" valueType="num">
                                      <p:cBhvr>
                                        <p:cTn id="178" dur="1000" fill="hold"/>
                                        <p:tgtEl>
                                          <p:spTgt spid="42"/>
                                        </p:tgtEl>
                                        <p:attrNameLst>
                                          <p:attrName>ppt_x</p:attrName>
                                        </p:attrNameLst>
                                      </p:cBhvr>
                                      <p:tavLst>
                                        <p:tav tm="0">
                                          <p:val>
                                            <p:strVal val="#ppt_x"/>
                                          </p:val>
                                        </p:tav>
                                        <p:tav tm="100000">
                                          <p:val>
                                            <p:strVal val="#ppt_x"/>
                                          </p:val>
                                        </p:tav>
                                      </p:tavLst>
                                    </p:anim>
                                    <p:anim calcmode="lin" valueType="num">
                                      <p:cBhvr>
                                        <p:cTn id="179" dur="1000" fill="hold"/>
                                        <p:tgtEl>
                                          <p:spTgt spid="42"/>
                                        </p:tgtEl>
                                        <p:attrNameLst>
                                          <p:attrName>ppt_y</p:attrName>
                                        </p:attrNameLst>
                                      </p:cBhvr>
                                      <p:tavLst>
                                        <p:tav tm="0">
                                          <p:val>
                                            <p:strVal val="#ppt_y+.1"/>
                                          </p:val>
                                        </p:tav>
                                        <p:tav tm="100000">
                                          <p:val>
                                            <p:strVal val="#ppt_y"/>
                                          </p:val>
                                        </p:tav>
                                      </p:tavLst>
                                    </p:anim>
                                  </p:childTnLst>
                                </p:cTn>
                              </p:par>
                              <p:par>
                                <p:cTn id="180" presetID="42" presetClass="entr" presetSubtype="0" fill="hold" grpId="0" nodeType="withEffect">
                                  <p:stCondLst>
                                    <p:cond delay="0"/>
                                  </p:stCondLst>
                                  <p:childTnLst>
                                    <p:set>
                                      <p:cBhvr>
                                        <p:cTn id="181" dur="1" fill="hold">
                                          <p:stCondLst>
                                            <p:cond delay="0"/>
                                          </p:stCondLst>
                                        </p:cTn>
                                        <p:tgtEl>
                                          <p:spTgt spid="43"/>
                                        </p:tgtEl>
                                        <p:attrNameLst>
                                          <p:attrName>style.visibility</p:attrName>
                                        </p:attrNameLst>
                                      </p:cBhvr>
                                      <p:to>
                                        <p:strVal val="visible"/>
                                      </p:to>
                                    </p:set>
                                    <p:animEffect transition="in" filter="fade">
                                      <p:cBhvr>
                                        <p:cTn id="182" dur="1000"/>
                                        <p:tgtEl>
                                          <p:spTgt spid="43"/>
                                        </p:tgtEl>
                                      </p:cBhvr>
                                    </p:animEffect>
                                    <p:anim calcmode="lin" valueType="num">
                                      <p:cBhvr>
                                        <p:cTn id="183" dur="1000" fill="hold"/>
                                        <p:tgtEl>
                                          <p:spTgt spid="43"/>
                                        </p:tgtEl>
                                        <p:attrNameLst>
                                          <p:attrName>ppt_x</p:attrName>
                                        </p:attrNameLst>
                                      </p:cBhvr>
                                      <p:tavLst>
                                        <p:tav tm="0">
                                          <p:val>
                                            <p:strVal val="#ppt_x"/>
                                          </p:val>
                                        </p:tav>
                                        <p:tav tm="100000">
                                          <p:val>
                                            <p:strVal val="#ppt_x"/>
                                          </p:val>
                                        </p:tav>
                                      </p:tavLst>
                                    </p:anim>
                                    <p:anim calcmode="lin" valueType="num">
                                      <p:cBhvr>
                                        <p:cTn id="184" dur="1000" fill="hold"/>
                                        <p:tgtEl>
                                          <p:spTgt spid="43"/>
                                        </p:tgtEl>
                                        <p:attrNameLst>
                                          <p:attrName>ppt_y</p:attrName>
                                        </p:attrNameLst>
                                      </p:cBhvr>
                                      <p:tavLst>
                                        <p:tav tm="0">
                                          <p:val>
                                            <p:strVal val="#ppt_y+.1"/>
                                          </p:val>
                                        </p:tav>
                                        <p:tav tm="100000">
                                          <p:val>
                                            <p:strVal val="#ppt_y"/>
                                          </p:val>
                                        </p:tav>
                                      </p:tavLst>
                                    </p:anim>
                                  </p:childTnLst>
                                </p:cTn>
                              </p:par>
                              <p:par>
                                <p:cTn id="185" presetID="42" presetClass="entr" presetSubtype="0" fill="hold" grpId="0" nodeType="withEffect">
                                  <p:stCondLst>
                                    <p:cond delay="0"/>
                                  </p:stCondLst>
                                  <p:childTnLst>
                                    <p:set>
                                      <p:cBhvr>
                                        <p:cTn id="186" dur="1" fill="hold">
                                          <p:stCondLst>
                                            <p:cond delay="0"/>
                                          </p:stCondLst>
                                        </p:cTn>
                                        <p:tgtEl>
                                          <p:spTgt spid="44"/>
                                        </p:tgtEl>
                                        <p:attrNameLst>
                                          <p:attrName>style.visibility</p:attrName>
                                        </p:attrNameLst>
                                      </p:cBhvr>
                                      <p:to>
                                        <p:strVal val="visible"/>
                                      </p:to>
                                    </p:set>
                                    <p:animEffect transition="in" filter="fade">
                                      <p:cBhvr>
                                        <p:cTn id="187" dur="1000"/>
                                        <p:tgtEl>
                                          <p:spTgt spid="44"/>
                                        </p:tgtEl>
                                      </p:cBhvr>
                                    </p:animEffect>
                                    <p:anim calcmode="lin" valueType="num">
                                      <p:cBhvr>
                                        <p:cTn id="188" dur="1000" fill="hold"/>
                                        <p:tgtEl>
                                          <p:spTgt spid="44"/>
                                        </p:tgtEl>
                                        <p:attrNameLst>
                                          <p:attrName>ppt_x</p:attrName>
                                        </p:attrNameLst>
                                      </p:cBhvr>
                                      <p:tavLst>
                                        <p:tav tm="0">
                                          <p:val>
                                            <p:strVal val="#ppt_x"/>
                                          </p:val>
                                        </p:tav>
                                        <p:tav tm="100000">
                                          <p:val>
                                            <p:strVal val="#ppt_x"/>
                                          </p:val>
                                        </p:tav>
                                      </p:tavLst>
                                    </p:anim>
                                    <p:anim calcmode="lin" valueType="num">
                                      <p:cBhvr>
                                        <p:cTn id="189" dur="1000" fill="hold"/>
                                        <p:tgtEl>
                                          <p:spTgt spid="44"/>
                                        </p:tgtEl>
                                        <p:attrNameLst>
                                          <p:attrName>ppt_y</p:attrName>
                                        </p:attrNameLst>
                                      </p:cBhvr>
                                      <p:tavLst>
                                        <p:tav tm="0">
                                          <p:val>
                                            <p:strVal val="#ppt_y+.1"/>
                                          </p:val>
                                        </p:tav>
                                        <p:tav tm="100000">
                                          <p:val>
                                            <p:strVal val="#ppt_y"/>
                                          </p:val>
                                        </p:tav>
                                      </p:tavLst>
                                    </p:anim>
                                  </p:childTnLst>
                                </p:cTn>
                              </p:par>
                              <p:par>
                                <p:cTn id="190" presetID="42" presetClass="entr" presetSubtype="0" fill="hold" grpId="0" nodeType="withEffect">
                                  <p:stCondLst>
                                    <p:cond delay="0"/>
                                  </p:stCondLst>
                                  <p:childTnLst>
                                    <p:set>
                                      <p:cBhvr>
                                        <p:cTn id="191" dur="1" fill="hold">
                                          <p:stCondLst>
                                            <p:cond delay="0"/>
                                          </p:stCondLst>
                                        </p:cTn>
                                        <p:tgtEl>
                                          <p:spTgt spid="45"/>
                                        </p:tgtEl>
                                        <p:attrNameLst>
                                          <p:attrName>style.visibility</p:attrName>
                                        </p:attrNameLst>
                                      </p:cBhvr>
                                      <p:to>
                                        <p:strVal val="visible"/>
                                      </p:to>
                                    </p:set>
                                    <p:animEffect transition="in" filter="fade">
                                      <p:cBhvr>
                                        <p:cTn id="192" dur="1000"/>
                                        <p:tgtEl>
                                          <p:spTgt spid="45"/>
                                        </p:tgtEl>
                                      </p:cBhvr>
                                    </p:animEffect>
                                    <p:anim calcmode="lin" valueType="num">
                                      <p:cBhvr>
                                        <p:cTn id="193" dur="1000" fill="hold"/>
                                        <p:tgtEl>
                                          <p:spTgt spid="45"/>
                                        </p:tgtEl>
                                        <p:attrNameLst>
                                          <p:attrName>ppt_x</p:attrName>
                                        </p:attrNameLst>
                                      </p:cBhvr>
                                      <p:tavLst>
                                        <p:tav tm="0">
                                          <p:val>
                                            <p:strVal val="#ppt_x"/>
                                          </p:val>
                                        </p:tav>
                                        <p:tav tm="100000">
                                          <p:val>
                                            <p:strVal val="#ppt_x"/>
                                          </p:val>
                                        </p:tav>
                                      </p:tavLst>
                                    </p:anim>
                                    <p:anim calcmode="lin" valueType="num">
                                      <p:cBhvr>
                                        <p:cTn id="194" dur="1000" fill="hold"/>
                                        <p:tgtEl>
                                          <p:spTgt spid="45"/>
                                        </p:tgtEl>
                                        <p:attrNameLst>
                                          <p:attrName>ppt_y</p:attrName>
                                        </p:attrNameLst>
                                      </p:cBhvr>
                                      <p:tavLst>
                                        <p:tav tm="0">
                                          <p:val>
                                            <p:strVal val="#ppt_y+.1"/>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46"/>
                                        </p:tgtEl>
                                        <p:attrNameLst>
                                          <p:attrName>style.visibility</p:attrName>
                                        </p:attrNameLst>
                                      </p:cBhvr>
                                      <p:to>
                                        <p:strVal val="visible"/>
                                      </p:to>
                                    </p:set>
                                    <p:animEffect transition="in" filter="fade">
                                      <p:cBhvr>
                                        <p:cTn id="197" dur="1000"/>
                                        <p:tgtEl>
                                          <p:spTgt spid="46"/>
                                        </p:tgtEl>
                                      </p:cBhvr>
                                    </p:animEffect>
                                    <p:anim calcmode="lin" valueType="num">
                                      <p:cBhvr>
                                        <p:cTn id="198" dur="1000" fill="hold"/>
                                        <p:tgtEl>
                                          <p:spTgt spid="46"/>
                                        </p:tgtEl>
                                        <p:attrNameLst>
                                          <p:attrName>ppt_x</p:attrName>
                                        </p:attrNameLst>
                                      </p:cBhvr>
                                      <p:tavLst>
                                        <p:tav tm="0">
                                          <p:val>
                                            <p:strVal val="#ppt_x"/>
                                          </p:val>
                                        </p:tav>
                                        <p:tav tm="100000">
                                          <p:val>
                                            <p:strVal val="#ppt_x"/>
                                          </p:val>
                                        </p:tav>
                                      </p:tavLst>
                                    </p:anim>
                                    <p:anim calcmode="lin" valueType="num">
                                      <p:cBhvr>
                                        <p:cTn id="199" dur="1000" fill="hold"/>
                                        <p:tgtEl>
                                          <p:spTgt spid="46"/>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47"/>
                                        </p:tgtEl>
                                        <p:attrNameLst>
                                          <p:attrName>style.visibility</p:attrName>
                                        </p:attrNameLst>
                                      </p:cBhvr>
                                      <p:to>
                                        <p:strVal val="visible"/>
                                      </p:to>
                                    </p:set>
                                    <p:animEffect transition="in" filter="fade">
                                      <p:cBhvr>
                                        <p:cTn id="202" dur="1000"/>
                                        <p:tgtEl>
                                          <p:spTgt spid="47"/>
                                        </p:tgtEl>
                                      </p:cBhvr>
                                    </p:animEffect>
                                    <p:anim calcmode="lin" valueType="num">
                                      <p:cBhvr>
                                        <p:cTn id="203" dur="1000" fill="hold"/>
                                        <p:tgtEl>
                                          <p:spTgt spid="47"/>
                                        </p:tgtEl>
                                        <p:attrNameLst>
                                          <p:attrName>ppt_x</p:attrName>
                                        </p:attrNameLst>
                                      </p:cBhvr>
                                      <p:tavLst>
                                        <p:tav tm="0">
                                          <p:val>
                                            <p:strVal val="#ppt_x"/>
                                          </p:val>
                                        </p:tav>
                                        <p:tav tm="100000">
                                          <p:val>
                                            <p:strVal val="#ppt_x"/>
                                          </p:val>
                                        </p:tav>
                                      </p:tavLst>
                                    </p:anim>
                                    <p:anim calcmode="lin" valueType="num">
                                      <p:cBhvr>
                                        <p:cTn id="204" dur="1000" fill="hold"/>
                                        <p:tgtEl>
                                          <p:spTgt spid="47"/>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48"/>
                                        </p:tgtEl>
                                        <p:attrNameLst>
                                          <p:attrName>style.visibility</p:attrName>
                                        </p:attrNameLst>
                                      </p:cBhvr>
                                      <p:to>
                                        <p:strVal val="visible"/>
                                      </p:to>
                                    </p:set>
                                    <p:animEffect transition="in" filter="fade">
                                      <p:cBhvr>
                                        <p:cTn id="207" dur="1000"/>
                                        <p:tgtEl>
                                          <p:spTgt spid="48"/>
                                        </p:tgtEl>
                                      </p:cBhvr>
                                    </p:animEffect>
                                    <p:anim calcmode="lin" valueType="num">
                                      <p:cBhvr>
                                        <p:cTn id="208" dur="1000" fill="hold"/>
                                        <p:tgtEl>
                                          <p:spTgt spid="48"/>
                                        </p:tgtEl>
                                        <p:attrNameLst>
                                          <p:attrName>ppt_x</p:attrName>
                                        </p:attrNameLst>
                                      </p:cBhvr>
                                      <p:tavLst>
                                        <p:tav tm="0">
                                          <p:val>
                                            <p:strVal val="#ppt_x"/>
                                          </p:val>
                                        </p:tav>
                                        <p:tav tm="100000">
                                          <p:val>
                                            <p:strVal val="#ppt_x"/>
                                          </p:val>
                                        </p:tav>
                                      </p:tavLst>
                                    </p:anim>
                                    <p:anim calcmode="lin" valueType="num">
                                      <p:cBhvr>
                                        <p:cTn id="209" dur="1000" fill="hold"/>
                                        <p:tgtEl>
                                          <p:spTgt spid="48"/>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49"/>
                                        </p:tgtEl>
                                        <p:attrNameLst>
                                          <p:attrName>style.visibility</p:attrName>
                                        </p:attrNameLst>
                                      </p:cBhvr>
                                      <p:to>
                                        <p:strVal val="visible"/>
                                      </p:to>
                                    </p:set>
                                    <p:animEffect transition="in" filter="fade">
                                      <p:cBhvr>
                                        <p:cTn id="212" dur="1000"/>
                                        <p:tgtEl>
                                          <p:spTgt spid="49"/>
                                        </p:tgtEl>
                                      </p:cBhvr>
                                    </p:animEffect>
                                    <p:anim calcmode="lin" valueType="num">
                                      <p:cBhvr>
                                        <p:cTn id="213" dur="1000" fill="hold"/>
                                        <p:tgtEl>
                                          <p:spTgt spid="49"/>
                                        </p:tgtEl>
                                        <p:attrNameLst>
                                          <p:attrName>ppt_x</p:attrName>
                                        </p:attrNameLst>
                                      </p:cBhvr>
                                      <p:tavLst>
                                        <p:tav tm="0">
                                          <p:val>
                                            <p:strVal val="#ppt_x"/>
                                          </p:val>
                                        </p:tav>
                                        <p:tav tm="100000">
                                          <p:val>
                                            <p:strVal val="#ppt_x"/>
                                          </p:val>
                                        </p:tav>
                                      </p:tavLst>
                                    </p:anim>
                                    <p:anim calcmode="lin" valueType="num">
                                      <p:cBhvr>
                                        <p:cTn id="214" dur="1000" fill="hold"/>
                                        <p:tgtEl>
                                          <p:spTgt spid="49"/>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50"/>
                                        </p:tgtEl>
                                        <p:attrNameLst>
                                          <p:attrName>style.visibility</p:attrName>
                                        </p:attrNameLst>
                                      </p:cBhvr>
                                      <p:to>
                                        <p:strVal val="visible"/>
                                      </p:to>
                                    </p:set>
                                    <p:animEffect transition="in" filter="fade">
                                      <p:cBhvr>
                                        <p:cTn id="217" dur="1000"/>
                                        <p:tgtEl>
                                          <p:spTgt spid="50"/>
                                        </p:tgtEl>
                                      </p:cBhvr>
                                    </p:animEffect>
                                    <p:anim calcmode="lin" valueType="num">
                                      <p:cBhvr>
                                        <p:cTn id="218" dur="1000" fill="hold"/>
                                        <p:tgtEl>
                                          <p:spTgt spid="50"/>
                                        </p:tgtEl>
                                        <p:attrNameLst>
                                          <p:attrName>ppt_x</p:attrName>
                                        </p:attrNameLst>
                                      </p:cBhvr>
                                      <p:tavLst>
                                        <p:tav tm="0">
                                          <p:val>
                                            <p:strVal val="#ppt_x"/>
                                          </p:val>
                                        </p:tav>
                                        <p:tav tm="100000">
                                          <p:val>
                                            <p:strVal val="#ppt_x"/>
                                          </p:val>
                                        </p:tav>
                                      </p:tavLst>
                                    </p:anim>
                                    <p:anim calcmode="lin" valueType="num">
                                      <p:cBhvr>
                                        <p:cTn id="219" dur="1000" fill="hold"/>
                                        <p:tgtEl>
                                          <p:spTgt spid="50"/>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51"/>
                                        </p:tgtEl>
                                        <p:attrNameLst>
                                          <p:attrName>style.visibility</p:attrName>
                                        </p:attrNameLst>
                                      </p:cBhvr>
                                      <p:to>
                                        <p:strVal val="visible"/>
                                      </p:to>
                                    </p:set>
                                    <p:animEffect transition="in" filter="fade">
                                      <p:cBhvr>
                                        <p:cTn id="222" dur="1000"/>
                                        <p:tgtEl>
                                          <p:spTgt spid="51"/>
                                        </p:tgtEl>
                                      </p:cBhvr>
                                    </p:animEffect>
                                    <p:anim calcmode="lin" valueType="num">
                                      <p:cBhvr>
                                        <p:cTn id="223" dur="1000" fill="hold"/>
                                        <p:tgtEl>
                                          <p:spTgt spid="51"/>
                                        </p:tgtEl>
                                        <p:attrNameLst>
                                          <p:attrName>ppt_x</p:attrName>
                                        </p:attrNameLst>
                                      </p:cBhvr>
                                      <p:tavLst>
                                        <p:tav tm="0">
                                          <p:val>
                                            <p:strVal val="#ppt_x"/>
                                          </p:val>
                                        </p:tav>
                                        <p:tav tm="100000">
                                          <p:val>
                                            <p:strVal val="#ppt_x"/>
                                          </p:val>
                                        </p:tav>
                                      </p:tavLst>
                                    </p:anim>
                                    <p:anim calcmode="lin" valueType="num">
                                      <p:cBhvr>
                                        <p:cTn id="224" dur="1000" fill="hold"/>
                                        <p:tgtEl>
                                          <p:spTgt spid="51"/>
                                        </p:tgtEl>
                                        <p:attrNameLst>
                                          <p:attrName>ppt_y</p:attrName>
                                        </p:attrNameLst>
                                      </p:cBhvr>
                                      <p:tavLst>
                                        <p:tav tm="0">
                                          <p:val>
                                            <p:strVal val="#ppt_y+.1"/>
                                          </p:val>
                                        </p:tav>
                                        <p:tav tm="100000">
                                          <p:val>
                                            <p:strVal val="#ppt_y"/>
                                          </p:val>
                                        </p:tav>
                                      </p:tavLst>
                                    </p:anim>
                                  </p:childTnLst>
                                </p:cTn>
                              </p:par>
                              <p:par>
                                <p:cTn id="225" presetID="42" presetClass="entr" presetSubtype="0" fill="hold" grpId="0" nodeType="withEffect">
                                  <p:stCondLst>
                                    <p:cond delay="0"/>
                                  </p:stCondLst>
                                  <p:childTnLst>
                                    <p:set>
                                      <p:cBhvr>
                                        <p:cTn id="226" dur="1" fill="hold">
                                          <p:stCondLst>
                                            <p:cond delay="0"/>
                                          </p:stCondLst>
                                        </p:cTn>
                                        <p:tgtEl>
                                          <p:spTgt spid="52"/>
                                        </p:tgtEl>
                                        <p:attrNameLst>
                                          <p:attrName>style.visibility</p:attrName>
                                        </p:attrNameLst>
                                      </p:cBhvr>
                                      <p:to>
                                        <p:strVal val="visible"/>
                                      </p:to>
                                    </p:set>
                                    <p:animEffect transition="in" filter="fade">
                                      <p:cBhvr>
                                        <p:cTn id="227" dur="1000"/>
                                        <p:tgtEl>
                                          <p:spTgt spid="52"/>
                                        </p:tgtEl>
                                      </p:cBhvr>
                                    </p:animEffect>
                                    <p:anim calcmode="lin" valueType="num">
                                      <p:cBhvr>
                                        <p:cTn id="228" dur="1000" fill="hold"/>
                                        <p:tgtEl>
                                          <p:spTgt spid="52"/>
                                        </p:tgtEl>
                                        <p:attrNameLst>
                                          <p:attrName>ppt_x</p:attrName>
                                        </p:attrNameLst>
                                      </p:cBhvr>
                                      <p:tavLst>
                                        <p:tav tm="0">
                                          <p:val>
                                            <p:strVal val="#ppt_x"/>
                                          </p:val>
                                        </p:tav>
                                        <p:tav tm="100000">
                                          <p:val>
                                            <p:strVal val="#ppt_x"/>
                                          </p:val>
                                        </p:tav>
                                      </p:tavLst>
                                    </p:anim>
                                    <p:anim calcmode="lin" valueType="num">
                                      <p:cBhvr>
                                        <p:cTn id="229" dur="1000" fill="hold"/>
                                        <p:tgtEl>
                                          <p:spTgt spid="52"/>
                                        </p:tgtEl>
                                        <p:attrNameLst>
                                          <p:attrName>ppt_y</p:attrName>
                                        </p:attrNameLst>
                                      </p:cBhvr>
                                      <p:tavLst>
                                        <p:tav tm="0">
                                          <p:val>
                                            <p:strVal val="#ppt_y+.1"/>
                                          </p:val>
                                        </p:tav>
                                        <p:tav tm="100000">
                                          <p:val>
                                            <p:strVal val="#ppt_y"/>
                                          </p:val>
                                        </p:tav>
                                      </p:tavLst>
                                    </p:anim>
                                  </p:childTnLst>
                                </p:cTn>
                              </p:par>
                              <p:par>
                                <p:cTn id="230" presetID="42" presetClass="entr" presetSubtype="0" fill="hold" grpId="0" nodeType="withEffect">
                                  <p:stCondLst>
                                    <p:cond delay="0"/>
                                  </p:stCondLst>
                                  <p:childTnLst>
                                    <p:set>
                                      <p:cBhvr>
                                        <p:cTn id="231" dur="1" fill="hold">
                                          <p:stCondLst>
                                            <p:cond delay="0"/>
                                          </p:stCondLst>
                                        </p:cTn>
                                        <p:tgtEl>
                                          <p:spTgt spid="53"/>
                                        </p:tgtEl>
                                        <p:attrNameLst>
                                          <p:attrName>style.visibility</p:attrName>
                                        </p:attrNameLst>
                                      </p:cBhvr>
                                      <p:to>
                                        <p:strVal val="visible"/>
                                      </p:to>
                                    </p:set>
                                    <p:animEffect transition="in" filter="fade">
                                      <p:cBhvr>
                                        <p:cTn id="232" dur="1000"/>
                                        <p:tgtEl>
                                          <p:spTgt spid="53"/>
                                        </p:tgtEl>
                                      </p:cBhvr>
                                    </p:animEffect>
                                    <p:anim calcmode="lin" valueType="num">
                                      <p:cBhvr>
                                        <p:cTn id="233" dur="1000" fill="hold"/>
                                        <p:tgtEl>
                                          <p:spTgt spid="53"/>
                                        </p:tgtEl>
                                        <p:attrNameLst>
                                          <p:attrName>ppt_x</p:attrName>
                                        </p:attrNameLst>
                                      </p:cBhvr>
                                      <p:tavLst>
                                        <p:tav tm="0">
                                          <p:val>
                                            <p:strVal val="#ppt_x"/>
                                          </p:val>
                                        </p:tav>
                                        <p:tav tm="100000">
                                          <p:val>
                                            <p:strVal val="#ppt_x"/>
                                          </p:val>
                                        </p:tav>
                                      </p:tavLst>
                                    </p:anim>
                                    <p:anim calcmode="lin" valueType="num">
                                      <p:cBhvr>
                                        <p:cTn id="234" dur="1000" fill="hold"/>
                                        <p:tgtEl>
                                          <p:spTgt spid="53"/>
                                        </p:tgtEl>
                                        <p:attrNameLst>
                                          <p:attrName>ppt_y</p:attrName>
                                        </p:attrNameLst>
                                      </p:cBhvr>
                                      <p:tavLst>
                                        <p:tav tm="0">
                                          <p:val>
                                            <p:strVal val="#ppt_y+.1"/>
                                          </p:val>
                                        </p:tav>
                                        <p:tav tm="100000">
                                          <p:val>
                                            <p:strVal val="#ppt_y"/>
                                          </p:val>
                                        </p:tav>
                                      </p:tavLst>
                                    </p:anim>
                                  </p:childTnLst>
                                </p:cTn>
                              </p:par>
                              <p:par>
                                <p:cTn id="235" presetID="42" presetClass="entr" presetSubtype="0" fill="hold" grpId="0" nodeType="withEffect">
                                  <p:stCondLst>
                                    <p:cond delay="0"/>
                                  </p:stCondLst>
                                  <p:childTnLst>
                                    <p:set>
                                      <p:cBhvr>
                                        <p:cTn id="236" dur="1" fill="hold">
                                          <p:stCondLst>
                                            <p:cond delay="0"/>
                                          </p:stCondLst>
                                        </p:cTn>
                                        <p:tgtEl>
                                          <p:spTgt spid="54"/>
                                        </p:tgtEl>
                                        <p:attrNameLst>
                                          <p:attrName>style.visibility</p:attrName>
                                        </p:attrNameLst>
                                      </p:cBhvr>
                                      <p:to>
                                        <p:strVal val="visible"/>
                                      </p:to>
                                    </p:set>
                                    <p:animEffect transition="in" filter="fade">
                                      <p:cBhvr>
                                        <p:cTn id="237" dur="1000"/>
                                        <p:tgtEl>
                                          <p:spTgt spid="54"/>
                                        </p:tgtEl>
                                      </p:cBhvr>
                                    </p:animEffect>
                                    <p:anim calcmode="lin" valueType="num">
                                      <p:cBhvr>
                                        <p:cTn id="238" dur="1000" fill="hold"/>
                                        <p:tgtEl>
                                          <p:spTgt spid="54"/>
                                        </p:tgtEl>
                                        <p:attrNameLst>
                                          <p:attrName>ppt_x</p:attrName>
                                        </p:attrNameLst>
                                      </p:cBhvr>
                                      <p:tavLst>
                                        <p:tav tm="0">
                                          <p:val>
                                            <p:strVal val="#ppt_x"/>
                                          </p:val>
                                        </p:tav>
                                        <p:tav tm="100000">
                                          <p:val>
                                            <p:strVal val="#ppt_x"/>
                                          </p:val>
                                        </p:tav>
                                      </p:tavLst>
                                    </p:anim>
                                    <p:anim calcmode="lin" valueType="num">
                                      <p:cBhvr>
                                        <p:cTn id="239" dur="1000" fill="hold"/>
                                        <p:tgtEl>
                                          <p:spTgt spid="54"/>
                                        </p:tgtEl>
                                        <p:attrNameLst>
                                          <p:attrName>ppt_y</p:attrName>
                                        </p:attrNameLst>
                                      </p:cBhvr>
                                      <p:tavLst>
                                        <p:tav tm="0">
                                          <p:val>
                                            <p:strVal val="#ppt_y+.1"/>
                                          </p:val>
                                        </p:tav>
                                        <p:tav tm="100000">
                                          <p:val>
                                            <p:strVal val="#ppt_y"/>
                                          </p:val>
                                        </p:tav>
                                      </p:tavLst>
                                    </p:anim>
                                  </p:childTnLst>
                                </p:cTn>
                              </p:par>
                              <p:par>
                                <p:cTn id="240" presetID="42" presetClass="entr" presetSubtype="0" fill="hold" grpId="0" nodeType="withEffect">
                                  <p:stCondLst>
                                    <p:cond delay="0"/>
                                  </p:stCondLst>
                                  <p:childTnLst>
                                    <p:set>
                                      <p:cBhvr>
                                        <p:cTn id="241" dur="1" fill="hold">
                                          <p:stCondLst>
                                            <p:cond delay="0"/>
                                          </p:stCondLst>
                                        </p:cTn>
                                        <p:tgtEl>
                                          <p:spTgt spid="55"/>
                                        </p:tgtEl>
                                        <p:attrNameLst>
                                          <p:attrName>style.visibility</p:attrName>
                                        </p:attrNameLst>
                                      </p:cBhvr>
                                      <p:to>
                                        <p:strVal val="visible"/>
                                      </p:to>
                                    </p:set>
                                    <p:animEffect transition="in" filter="fade">
                                      <p:cBhvr>
                                        <p:cTn id="242" dur="1000"/>
                                        <p:tgtEl>
                                          <p:spTgt spid="55"/>
                                        </p:tgtEl>
                                      </p:cBhvr>
                                    </p:animEffect>
                                    <p:anim calcmode="lin" valueType="num">
                                      <p:cBhvr>
                                        <p:cTn id="243" dur="1000" fill="hold"/>
                                        <p:tgtEl>
                                          <p:spTgt spid="55"/>
                                        </p:tgtEl>
                                        <p:attrNameLst>
                                          <p:attrName>ppt_x</p:attrName>
                                        </p:attrNameLst>
                                      </p:cBhvr>
                                      <p:tavLst>
                                        <p:tav tm="0">
                                          <p:val>
                                            <p:strVal val="#ppt_x"/>
                                          </p:val>
                                        </p:tav>
                                        <p:tav tm="100000">
                                          <p:val>
                                            <p:strVal val="#ppt_x"/>
                                          </p:val>
                                        </p:tav>
                                      </p:tavLst>
                                    </p:anim>
                                    <p:anim calcmode="lin" valueType="num">
                                      <p:cBhvr>
                                        <p:cTn id="244" dur="1000" fill="hold"/>
                                        <p:tgtEl>
                                          <p:spTgt spid="55"/>
                                        </p:tgtEl>
                                        <p:attrNameLst>
                                          <p:attrName>ppt_y</p:attrName>
                                        </p:attrNameLst>
                                      </p:cBhvr>
                                      <p:tavLst>
                                        <p:tav tm="0">
                                          <p:val>
                                            <p:strVal val="#ppt_y+.1"/>
                                          </p:val>
                                        </p:tav>
                                        <p:tav tm="100000">
                                          <p:val>
                                            <p:strVal val="#ppt_y"/>
                                          </p:val>
                                        </p:tav>
                                      </p:tavLst>
                                    </p:anim>
                                  </p:childTnLst>
                                </p:cTn>
                              </p:par>
                              <p:par>
                                <p:cTn id="245" presetID="42" presetClass="entr" presetSubtype="0" fill="hold" grpId="0" nodeType="withEffect">
                                  <p:stCondLst>
                                    <p:cond delay="0"/>
                                  </p:stCondLst>
                                  <p:childTnLst>
                                    <p:set>
                                      <p:cBhvr>
                                        <p:cTn id="246" dur="1" fill="hold">
                                          <p:stCondLst>
                                            <p:cond delay="0"/>
                                          </p:stCondLst>
                                        </p:cTn>
                                        <p:tgtEl>
                                          <p:spTgt spid="56"/>
                                        </p:tgtEl>
                                        <p:attrNameLst>
                                          <p:attrName>style.visibility</p:attrName>
                                        </p:attrNameLst>
                                      </p:cBhvr>
                                      <p:to>
                                        <p:strVal val="visible"/>
                                      </p:to>
                                    </p:set>
                                    <p:animEffect transition="in" filter="fade">
                                      <p:cBhvr>
                                        <p:cTn id="247" dur="1000"/>
                                        <p:tgtEl>
                                          <p:spTgt spid="56"/>
                                        </p:tgtEl>
                                      </p:cBhvr>
                                    </p:animEffect>
                                    <p:anim calcmode="lin" valueType="num">
                                      <p:cBhvr>
                                        <p:cTn id="248" dur="1000" fill="hold"/>
                                        <p:tgtEl>
                                          <p:spTgt spid="56"/>
                                        </p:tgtEl>
                                        <p:attrNameLst>
                                          <p:attrName>ppt_x</p:attrName>
                                        </p:attrNameLst>
                                      </p:cBhvr>
                                      <p:tavLst>
                                        <p:tav tm="0">
                                          <p:val>
                                            <p:strVal val="#ppt_x"/>
                                          </p:val>
                                        </p:tav>
                                        <p:tav tm="100000">
                                          <p:val>
                                            <p:strVal val="#ppt_x"/>
                                          </p:val>
                                        </p:tav>
                                      </p:tavLst>
                                    </p:anim>
                                    <p:anim calcmode="lin" valueType="num">
                                      <p:cBhvr>
                                        <p:cTn id="249" dur="1000" fill="hold"/>
                                        <p:tgtEl>
                                          <p:spTgt spid="56"/>
                                        </p:tgtEl>
                                        <p:attrNameLst>
                                          <p:attrName>ppt_y</p:attrName>
                                        </p:attrNameLst>
                                      </p:cBhvr>
                                      <p:tavLst>
                                        <p:tav tm="0">
                                          <p:val>
                                            <p:strVal val="#ppt_y+.1"/>
                                          </p:val>
                                        </p:tav>
                                        <p:tav tm="100000">
                                          <p:val>
                                            <p:strVal val="#ppt_y"/>
                                          </p:val>
                                        </p:tav>
                                      </p:tavLst>
                                    </p:anim>
                                  </p:childTnLst>
                                </p:cTn>
                              </p:par>
                              <p:par>
                                <p:cTn id="250" presetID="42" presetClass="entr" presetSubtype="0" fill="hold" grpId="0" nodeType="withEffect">
                                  <p:stCondLst>
                                    <p:cond delay="0"/>
                                  </p:stCondLst>
                                  <p:childTnLst>
                                    <p:set>
                                      <p:cBhvr>
                                        <p:cTn id="251" dur="1" fill="hold">
                                          <p:stCondLst>
                                            <p:cond delay="0"/>
                                          </p:stCondLst>
                                        </p:cTn>
                                        <p:tgtEl>
                                          <p:spTgt spid="57"/>
                                        </p:tgtEl>
                                        <p:attrNameLst>
                                          <p:attrName>style.visibility</p:attrName>
                                        </p:attrNameLst>
                                      </p:cBhvr>
                                      <p:to>
                                        <p:strVal val="visible"/>
                                      </p:to>
                                    </p:set>
                                    <p:animEffect transition="in" filter="fade">
                                      <p:cBhvr>
                                        <p:cTn id="252" dur="1000"/>
                                        <p:tgtEl>
                                          <p:spTgt spid="57"/>
                                        </p:tgtEl>
                                      </p:cBhvr>
                                    </p:animEffect>
                                    <p:anim calcmode="lin" valueType="num">
                                      <p:cBhvr>
                                        <p:cTn id="253" dur="1000" fill="hold"/>
                                        <p:tgtEl>
                                          <p:spTgt spid="57"/>
                                        </p:tgtEl>
                                        <p:attrNameLst>
                                          <p:attrName>ppt_x</p:attrName>
                                        </p:attrNameLst>
                                      </p:cBhvr>
                                      <p:tavLst>
                                        <p:tav tm="0">
                                          <p:val>
                                            <p:strVal val="#ppt_x"/>
                                          </p:val>
                                        </p:tav>
                                        <p:tav tm="100000">
                                          <p:val>
                                            <p:strVal val="#ppt_x"/>
                                          </p:val>
                                        </p:tav>
                                      </p:tavLst>
                                    </p:anim>
                                    <p:anim calcmode="lin" valueType="num">
                                      <p:cBhvr>
                                        <p:cTn id="254" dur="1000" fill="hold"/>
                                        <p:tgtEl>
                                          <p:spTgt spid="57"/>
                                        </p:tgtEl>
                                        <p:attrNameLst>
                                          <p:attrName>ppt_y</p:attrName>
                                        </p:attrNameLst>
                                      </p:cBhvr>
                                      <p:tavLst>
                                        <p:tav tm="0">
                                          <p:val>
                                            <p:strVal val="#ppt_y+.1"/>
                                          </p:val>
                                        </p:tav>
                                        <p:tav tm="100000">
                                          <p:val>
                                            <p:strVal val="#ppt_y"/>
                                          </p:val>
                                        </p:tav>
                                      </p:tavLst>
                                    </p:anim>
                                  </p:childTnLst>
                                </p:cTn>
                              </p:par>
                              <p:par>
                                <p:cTn id="255" presetID="42" presetClass="entr" presetSubtype="0" fill="hold" grpId="0" nodeType="withEffect">
                                  <p:stCondLst>
                                    <p:cond delay="0"/>
                                  </p:stCondLst>
                                  <p:childTnLst>
                                    <p:set>
                                      <p:cBhvr>
                                        <p:cTn id="256" dur="1" fill="hold">
                                          <p:stCondLst>
                                            <p:cond delay="0"/>
                                          </p:stCondLst>
                                        </p:cTn>
                                        <p:tgtEl>
                                          <p:spTgt spid="58"/>
                                        </p:tgtEl>
                                        <p:attrNameLst>
                                          <p:attrName>style.visibility</p:attrName>
                                        </p:attrNameLst>
                                      </p:cBhvr>
                                      <p:to>
                                        <p:strVal val="visible"/>
                                      </p:to>
                                    </p:set>
                                    <p:animEffect transition="in" filter="fade">
                                      <p:cBhvr>
                                        <p:cTn id="257" dur="1000"/>
                                        <p:tgtEl>
                                          <p:spTgt spid="58"/>
                                        </p:tgtEl>
                                      </p:cBhvr>
                                    </p:animEffect>
                                    <p:anim calcmode="lin" valueType="num">
                                      <p:cBhvr>
                                        <p:cTn id="258" dur="1000" fill="hold"/>
                                        <p:tgtEl>
                                          <p:spTgt spid="58"/>
                                        </p:tgtEl>
                                        <p:attrNameLst>
                                          <p:attrName>ppt_x</p:attrName>
                                        </p:attrNameLst>
                                      </p:cBhvr>
                                      <p:tavLst>
                                        <p:tav tm="0">
                                          <p:val>
                                            <p:strVal val="#ppt_x"/>
                                          </p:val>
                                        </p:tav>
                                        <p:tav tm="100000">
                                          <p:val>
                                            <p:strVal val="#ppt_x"/>
                                          </p:val>
                                        </p:tav>
                                      </p:tavLst>
                                    </p:anim>
                                    <p:anim calcmode="lin" valueType="num">
                                      <p:cBhvr>
                                        <p:cTn id="259" dur="1000" fill="hold"/>
                                        <p:tgtEl>
                                          <p:spTgt spid="58"/>
                                        </p:tgtEl>
                                        <p:attrNameLst>
                                          <p:attrName>ppt_y</p:attrName>
                                        </p:attrNameLst>
                                      </p:cBhvr>
                                      <p:tavLst>
                                        <p:tav tm="0">
                                          <p:val>
                                            <p:strVal val="#ppt_y+.1"/>
                                          </p:val>
                                        </p:tav>
                                        <p:tav tm="100000">
                                          <p:val>
                                            <p:strVal val="#ppt_y"/>
                                          </p:val>
                                        </p:tav>
                                      </p:tavLst>
                                    </p:anim>
                                  </p:childTnLst>
                                </p:cTn>
                              </p:par>
                              <p:par>
                                <p:cTn id="260" presetID="42" presetClass="entr" presetSubtype="0" fill="hold" grpId="0" nodeType="withEffect">
                                  <p:stCondLst>
                                    <p:cond delay="0"/>
                                  </p:stCondLst>
                                  <p:childTnLst>
                                    <p:set>
                                      <p:cBhvr>
                                        <p:cTn id="261" dur="1" fill="hold">
                                          <p:stCondLst>
                                            <p:cond delay="0"/>
                                          </p:stCondLst>
                                        </p:cTn>
                                        <p:tgtEl>
                                          <p:spTgt spid="59"/>
                                        </p:tgtEl>
                                        <p:attrNameLst>
                                          <p:attrName>style.visibility</p:attrName>
                                        </p:attrNameLst>
                                      </p:cBhvr>
                                      <p:to>
                                        <p:strVal val="visible"/>
                                      </p:to>
                                    </p:set>
                                    <p:animEffect transition="in" filter="fade">
                                      <p:cBhvr>
                                        <p:cTn id="262" dur="1000"/>
                                        <p:tgtEl>
                                          <p:spTgt spid="59"/>
                                        </p:tgtEl>
                                      </p:cBhvr>
                                    </p:animEffect>
                                    <p:anim calcmode="lin" valueType="num">
                                      <p:cBhvr>
                                        <p:cTn id="263" dur="1000" fill="hold"/>
                                        <p:tgtEl>
                                          <p:spTgt spid="59"/>
                                        </p:tgtEl>
                                        <p:attrNameLst>
                                          <p:attrName>ppt_x</p:attrName>
                                        </p:attrNameLst>
                                      </p:cBhvr>
                                      <p:tavLst>
                                        <p:tav tm="0">
                                          <p:val>
                                            <p:strVal val="#ppt_x"/>
                                          </p:val>
                                        </p:tav>
                                        <p:tav tm="100000">
                                          <p:val>
                                            <p:strVal val="#ppt_x"/>
                                          </p:val>
                                        </p:tav>
                                      </p:tavLst>
                                    </p:anim>
                                    <p:anim calcmode="lin" valueType="num">
                                      <p:cBhvr>
                                        <p:cTn id="264" dur="1000" fill="hold"/>
                                        <p:tgtEl>
                                          <p:spTgt spid="59"/>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60"/>
                                        </p:tgtEl>
                                        <p:attrNameLst>
                                          <p:attrName>style.visibility</p:attrName>
                                        </p:attrNameLst>
                                      </p:cBhvr>
                                      <p:to>
                                        <p:strVal val="visible"/>
                                      </p:to>
                                    </p:set>
                                    <p:animEffect transition="in" filter="fade">
                                      <p:cBhvr>
                                        <p:cTn id="267" dur="1000"/>
                                        <p:tgtEl>
                                          <p:spTgt spid="60"/>
                                        </p:tgtEl>
                                      </p:cBhvr>
                                    </p:animEffect>
                                    <p:anim calcmode="lin" valueType="num">
                                      <p:cBhvr>
                                        <p:cTn id="268" dur="1000" fill="hold"/>
                                        <p:tgtEl>
                                          <p:spTgt spid="60"/>
                                        </p:tgtEl>
                                        <p:attrNameLst>
                                          <p:attrName>ppt_x</p:attrName>
                                        </p:attrNameLst>
                                      </p:cBhvr>
                                      <p:tavLst>
                                        <p:tav tm="0">
                                          <p:val>
                                            <p:strVal val="#ppt_x"/>
                                          </p:val>
                                        </p:tav>
                                        <p:tav tm="100000">
                                          <p:val>
                                            <p:strVal val="#ppt_x"/>
                                          </p:val>
                                        </p:tav>
                                      </p:tavLst>
                                    </p:anim>
                                    <p:anim calcmode="lin" valueType="num">
                                      <p:cBhvr>
                                        <p:cTn id="269" dur="1000" fill="hold"/>
                                        <p:tgtEl>
                                          <p:spTgt spid="60"/>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61"/>
                                        </p:tgtEl>
                                        <p:attrNameLst>
                                          <p:attrName>style.visibility</p:attrName>
                                        </p:attrNameLst>
                                      </p:cBhvr>
                                      <p:to>
                                        <p:strVal val="visible"/>
                                      </p:to>
                                    </p:set>
                                    <p:animEffect transition="in" filter="fade">
                                      <p:cBhvr>
                                        <p:cTn id="272" dur="1000"/>
                                        <p:tgtEl>
                                          <p:spTgt spid="61"/>
                                        </p:tgtEl>
                                      </p:cBhvr>
                                    </p:animEffect>
                                    <p:anim calcmode="lin" valueType="num">
                                      <p:cBhvr>
                                        <p:cTn id="273" dur="1000" fill="hold"/>
                                        <p:tgtEl>
                                          <p:spTgt spid="61"/>
                                        </p:tgtEl>
                                        <p:attrNameLst>
                                          <p:attrName>ppt_x</p:attrName>
                                        </p:attrNameLst>
                                      </p:cBhvr>
                                      <p:tavLst>
                                        <p:tav tm="0">
                                          <p:val>
                                            <p:strVal val="#ppt_x"/>
                                          </p:val>
                                        </p:tav>
                                        <p:tav tm="100000">
                                          <p:val>
                                            <p:strVal val="#ppt_x"/>
                                          </p:val>
                                        </p:tav>
                                      </p:tavLst>
                                    </p:anim>
                                    <p:anim calcmode="lin" valueType="num">
                                      <p:cBhvr>
                                        <p:cTn id="274" dur="1000" fill="hold"/>
                                        <p:tgtEl>
                                          <p:spTgt spid="61"/>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62"/>
                                        </p:tgtEl>
                                        <p:attrNameLst>
                                          <p:attrName>style.visibility</p:attrName>
                                        </p:attrNameLst>
                                      </p:cBhvr>
                                      <p:to>
                                        <p:strVal val="visible"/>
                                      </p:to>
                                    </p:set>
                                    <p:animEffect transition="in" filter="fade">
                                      <p:cBhvr>
                                        <p:cTn id="277" dur="1000"/>
                                        <p:tgtEl>
                                          <p:spTgt spid="62"/>
                                        </p:tgtEl>
                                      </p:cBhvr>
                                    </p:animEffect>
                                    <p:anim calcmode="lin" valueType="num">
                                      <p:cBhvr>
                                        <p:cTn id="278" dur="1000" fill="hold"/>
                                        <p:tgtEl>
                                          <p:spTgt spid="62"/>
                                        </p:tgtEl>
                                        <p:attrNameLst>
                                          <p:attrName>ppt_x</p:attrName>
                                        </p:attrNameLst>
                                      </p:cBhvr>
                                      <p:tavLst>
                                        <p:tav tm="0">
                                          <p:val>
                                            <p:strVal val="#ppt_x"/>
                                          </p:val>
                                        </p:tav>
                                        <p:tav tm="100000">
                                          <p:val>
                                            <p:strVal val="#ppt_x"/>
                                          </p:val>
                                        </p:tav>
                                      </p:tavLst>
                                    </p:anim>
                                    <p:anim calcmode="lin" valueType="num">
                                      <p:cBhvr>
                                        <p:cTn id="279" dur="1000" fill="hold"/>
                                        <p:tgtEl>
                                          <p:spTgt spid="62"/>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63"/>
                                        </p:tgtEl>
                                        <p:attrNameLst>
                                          <p:attrName>style.visibility</p:attrName>
                                        </p:attrNameLst>
                                      </p:cBhvr>
                                      <p:to>
                                        <p:strVal val="visible"/>
                                      </p:to>
                                    </p:set>
                                    <p:animEffect transition="in" filter="fade">
                                      <p:cBhvr>
                                        <p:cTn id="282" dur="1000"/>
                                        <p:tgtEl>
                                          <p:spTgt spid="63"/>
                                        </p:tgtEl>
                                      </p:cBhvr>
                                    </p:animEffect>
                                    <p:anim calcmode="lin" valueType="num">
                                      <p:cBhvr>
                                        <p:cTn id="283" dur="1000" fill="hold"/>
                                        <p:tgtEl>
                                          <p:spTgt spid="63"/>
                                        </p:tgtEl>
                                        <p:attrNameLst>
                                          <p:attrName>ppt_x</p:attrName>
                                        </p:attrNameLst>
                                      </p:cBhvr>
                                      <p:tavLst>
                                        <p:tav tm="0">
                                          <p:val>
                                            <p:strVal val="#ppt_x"/>
                                          </p:val>
                                        </p:tav>
                                        <p:tav tm="100000">
                                          <p:val>
                                            <p:strVal val="#ppt_x"/>
                                          </p:val>
                                        </p:tav>
                                      </p:tavLst>
                                    </p:anim>
                                    <p:anim calcmode="lin" valueType="num">
                                      <p:cBhvr>
                                        <p:cTn id="284" dur="1000" fill="hold"/>
                                        <p:tgtEl>
                                          <p:spTgt spid="63"/>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64"/>
                                        </p:tgtEl>
                                        <p:attrNameLst>
                                          <p:attrName>style.visibility</p:attrName>
                                        </p:attrNameLst>
                                      </p:cBhvr>
                                      <p:to>
                                        <p:strVal val="visible"/>
                                      </p:to>
                                    </p:set>
                                    <p:animEffect transition="in" filter="fade">
                                      <p:cBhvr>
                                        <p:cTn id="287" dur="1000"/>
                                        <p:tgtEl>
                                          <p:spTgt spid="64"/>
                                        </p:tgtEl>
                                      </p:cBhvr>
                                    </p:animEffect>
                                    <p:anim calcmode="lin" valueType="num">
                                      <p:cBhvr>
                                        <p:cTn id="288" dur="1000" fill="hold"/>
                                        <p:tgtEl>
                                          <p:spTgt spid="64"/>
                                        </p:tgtEl>
                                        <p:attrNameLst>
                                          <p:attrName>ppt_x</p:attrName>
                                        </p:attrNameLst>
                                      </p:cBhvr>
                                      <p:tavLst>
                                        <p:tav tm="0">
                                          <p:val>
                                            <p:strVal val="#ppt_x"/>
                                          </p:val>
                                        </p:tav>
                                        <p:tav tm="100000">
                                          <p:val>
                                            <p:strVal val="#ppt_x"/>
                                          </p:val>
                                        </p:tav>
                                      </p:tavLst>
                                    </p:anim>
                                    <p:anim calcmode="lin" valueType="num">
                                      <p:cBhvr>
                                        <p:cTn id="289" dur="1000" fill="hold"/>
                                        <p:tgtEl>
                                          <p:spTgt spid="64"/>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65"/>
                                        </p:tgtEl>
                                        <p:attrNameLst>
                                          <p:attrName>style.visibility</p:attrName>
                                        </p:attrNameLst>
                                      </p:cBhvr>
                                      <p:to>
                                        <p:strVal val="visible"/>
                                      </p:to>
                                    </p:set>
                                    <p:animEffect transition="in" filter="fade">
                                      <p:cBhvr>
                                        <p:cTn id="292" dur="1000"/>
                                        <p:tgtEl>
                                          <p:spTgt spid="65"/>
                                        </p:tgtEl>
                                      </p:cBhvr>
                                    </p:animEffect>
                                    <p:anim calcmode="lin" valueType="num">
                                      <p:cBhvr>
                                        <p:cTn id="293" dur="1000" fill="hold"/>
                                        <p:tgtEl>
                                          <p:spTgt spid="65"/>
                                        </p:tgtEl>
                                        <p:attrNameLst>
                                          <p:attrName>ppt_x</p:attrName>
                                        </p:attrNameLst>
                                      </p:cBhvr>
                                      <p:tavLst>
                                        <p:tav tm="0">
                                          <p:val>
                                            <p:strVal val="#ppt_x"/>
                                          </p:val>
                                        </p:tav>
                                        <p:tav tm="100000">
                                          <p:val>
                                            <p:strVal val="#ppt_x"/>
                                          </p:val>
                                        </p:tav>
                                      </p:tavLst>
                                    </p:anim>
                                    <p:anim calcmode="lin" valueType="num">
                                      <p:cBhvr>
                                        <p:cTn id="294" dur="1000" fill="hold"/>
                                        <p:tgtEl>
                                          <p:spTgt spid="65"/>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66"/>
                                        </p:tgtEl>
                                        <p:attrNameLst>
                                          <p:attrName>style.visibility</p:attrName>
                                        </p:attrNameLst>
                                      </p:cBhvr>
                                      <p:to>
                                        <p:strVal val="visible"/>
                                      </p:to>
                                    </p:set>
                                    <p:animEffect transition="in" filter="fade">
                                      <p:cBhvr>
                                        <p:cTn id="297" dur="1000"/>
                                        <p:tgtEl>
                                          <p:spTgt spid="66"/>
                                        </p:tgtEl>
                                      </p:cBhvr>
                                    </p:animEffect>
                                    <p:anim calcmode="lin" valueType="num">
                                      <p:cBhvr>
                                        <p:cTn id="298" dur="1000" fill="hold"/>
                                        <p:tgtEl>
                                          <p:spTgt spid="66"/>
                                        </p:tgtEl>
                                        <p:attrNameLst>
                                          <p:attrName>ppt_x</p:attrName>
                                        </p:attrNameLst>
                                      </p:cBhvr>
                                      <p:tavLst>
                                        <p:tav tm="0">
                                          <p:val>
                                            <p:strVal val="#ppt_x"/>
                                          </p:val>
                                        </p:tav>
                                        <p:tav tm="100000">
                                          <p:val>
                                            <p:strVal val="#ppt_x"/>
                                          </p:val>
                                        </p:tav>
                                      </p:tavLst>
                                    </p:anim>
                                    <p:anim calcmode="lin" valueType="num">
                                      <p:cBhvr>
                                        <p:cTn id="299" dur="1000" fill="hold"/>
                                        <p:tgtEl>
                                          <p:spTgt spid="66"/>
                                        </p:tgtEl>
                                        <p:attrNameLst>
                                          <p:attrName>ppt_y</p:attrName>
                                        </p:attrNameLst>
                                      </p:cBhvr>
                                      <p:tavLst>
                                        <p:tav tm="0">
                                          <p:val>
                                            <p:strVal val="#ppt_y+.1"/>
                                          </p:val>
                                        </p:tav>
                                        <p:tav tm="100000">
                                          <p:val>
                                            <p:strVal val="#ppt_y"/>
                                          </p:val>
                                        </p:tav>
                                      </p:tavLst>
                                    </p:anim>
                                  </p:childTnLst>
                                </p:cTn>
                              </p:par>
                              <p:par>
                                <p:cTn id="300" presetID="42" presetClass="entr" presetSubtype="0" fill="hold" grpId="0" nodeType="withEffect">
                                  <p:stCondLst>
                                    <p:cond delay="0"/>
                                  </p:stCondLst>
                                  <p:childTnLst>
                                    <p:set>
                                      <p:cBhvr>
                                        <p:cTn id="301" dur="1" fill="hold">
                                          <p:stCondLst>
                                            <p:cond delay="0"/>
                                          </p:stCondLst>
                                        </p:cTn>
                                        <p:tgtEl>
                                          <p:spTgt spid="67"/>
                                        </p:tgtEl>
                                        <p:attrNameLst>
                                          <p:attrName>style.visibility</p:attrName>
                                        </p:attrNameLst>
                                      </p:cBhvr>
                                      <p:to>
                                        <p:strVal val="visible"/>
                                      </p:to>
                                    </p:set>
                                    <p:animEffect transition="in" filter="fade">
                                      <p:cBhvr>
                                        <p:cTn id="302" dur="1000"/>
                                        <p:tgtEl>
                                          <p:spTgt spid="67"/>
                                        </p:tgtEl>
                                      </p:cBhvr>
                                    </p:animEffect>
                                    <p:anim calcmode="lin" valueType="num">
                                      <p:cBhvr>
                                        <p:cTn id="303" dur="1000" fill="hold"/>
                                        <p:tgtEl>
                                          <p:spTgt spid="67"/>
                                        </p:tgtEl>
                                        <p:attrNameLst>
                                          <p:attrName>ppt_x</p:attrName>
                                        </p:attrNameLst>
                                      </p:cBhvr>
                                      <p:tavLst>
                                        <p:tav tm="0">
                                          <p:val>
                                            <p:strVal val="#ppt_x"/>
                                          </p:val>
                                        </p:tav>
                                        <p:tav tm="100000">
                                          <p:val>
                                            <p:strVal val="#ppt_x"/>
                                          </p:val>
                                        </p:tav>
                                      </p:tavLst>
                                    </p:anim>
                                    <p:anim calcmode="lin" valueType="num">
                                      <p:cBhvr>
                                        <p:cTn id="304" dur="1000" fill="hold"/>
                                        <p:tgtEl>
                                          <p:spTgt spid="67"/>
                                        </p:tgtEl>
                                        <p:attrNameLst>
                                          <p:attrName>ppt_y</p:attrName>
                                        </p:attrNameLst>
                                      </p:cBhvr>
                                      <p:tavLst>
                                        <p:tav tm="0">
                                          <p:val>
                                            <p:strVal val="#ppt_y+.1"/>
                                          </p:val>
                                        </p:tav>
                                        <p:tav tm="100000">
                                          <p:val>
                                            <p:strVal val="#ppt_y"/>
                                          </p:val>
                                        </p:tav>
                                      </p:tavLst>
                                    </p:anim>
                                  </p:childTnLst>
                                </p:cTn>
                              </p:par>
                              <p:par>
                                <p:cTn id="305" presetID="42" presetClass="entr" presetSubtype="0" fill="hold" grpId="0" nodeType="withEffect">
                                  <p:stCondLst>
                                    <p:cond delay="0"/>
                                  </p:stCondLst>
                                  <p:childTnLst>
                                    <p:set>
                                      <p:cBhvr>
                                        <p:cTn id="306" dur="1" fill="hold">
                                          <p:stCondLst>
                                            <p:cond delay="0"/>
                                          </p:stCondLst>
                                        </p:cTn>
                                        <p:tgtEl>
                                          <p:spTgt spid="68"/>
                                        </p:tgtEl>
                                        <p:attrNameLst>
                                          <p:attrName>style.visibility</p:attrName>
                                        </p:attrNameLst>
                                      </p:cBhvr>
                                      <p:to>
                                        <p:strVal val="visible"/>
                                      </p:to>
                                    </p:set>
                                    <p:animEffect transition="in" filter="fade">
                                      <p:cBhvr>
                                        <p:cTn id="307" dur="1000"/>
                                        <p:tgtEl>
                                          <p:spTgt spid="68"/>
                                        </p:tgtEl>
                                      </p:cBhvr>
                                    </p:animEffect>
                                    <p:anim calcmode="lin" valueType="num">
                                      <p:cBhvr>
                                        <p:cTn id="308" dur="1000" fill="hold"/>
                                        <p:tgtEl>
                                          <p:spTgt spid="68"/>
                                        </p:tgtEl>
                                        <p:attrNameLst>
                                          <p:attrName>ppt_x</p:attrName>
                                        </p:attrNameLst>
                                      </p:cBhvr>
                                      <p:tavLst>
                                        <p:tav tm="0">
                                          <p:val>
                                            <p:strVal val="#ppt_x"/>
                                          </p:val>
                                        </p:tav>
                                        <p:tav tm="100000">
                                          <p:val>
                                            <p:strVal val="#ppt_x"/>
                                          </p:val>
                                        </p:tav>
                                      </p:tavLst>
                                    </p:anim>
                                    <p:anim calcmode="lin" valueType="num">
                                      <p:cBhvr>
                                        <p:cTn id="309" dur="1000" fill="hold"/>
                                        <p:tgtEl>
                                          <p:spTgt spid="68"/>
                                        </p:tgtEl>
                                        <p:attrNameLst>
                                          <p:attrName>ppt_y</p:attrName>
                                        </p:attrNameLst>
                                      </p:cBhvr>
                                      <p:tavLst>
                                        <p:tav tm="0">
                                          <p:val>
                                            <p:strVal val="#ppt_y+.1"/>
                                          </p:val>
                                        </p:tav>
                                        <p:tav tm="100000">
                                          <p:val>
                                            <p:strVal val="#ppt_y"/>
                                          </p:val>
                                        </p:tav>
                                      </p:tavLst>
                                    </p:anim>
                                  </p:childTnLst>
                                </p:cTn>
                              </p:par>
                              <p:par>
                                <p:cTn id="310" presetID="42" presetClass="entr" presetSubtype="0" fill="hold" grpId="0" nodeType="withEffect">
                                  <p:stCondLst>
                                    <p:cond delay="0"/>
                                  </p:stCondLst>
                                  <p:childTnLst>
                                    <p:set>
                                      <p:cBhvr>
                                        <p:cTn id="311" dur="1" fill="hold">
                                          <p:stCondLst>
                                            <p:cond delay="0"/>
                                          </p:stCondLst>
                                        </p:cTn>
                                        <p:tgtEl>
                                          <p:spTgt spid="69"/>
                                        </p:tgtEl>
                                        <p:attrNameLst>
                                          <p:attrName>style.visibility</p:attrName>
                                        </p:attrNameLst>
                                      </p:cBhvr>
                                      <p:to>
                                        <p:strVal val="visible"/>
                                      </p:to>
                                    </p:set>
                                    <p:animEffect transition="in" filter="fade">
                                      <p:cBhvr>
                                        <p:cTn id="312" dur="1000"/>
                                        <p:tgtEl>
                                          <p:spTgt spid="69"/>
                                        </p:tgtEl>
                                      </p:cBhvr>
                                    </p:animEffect>
                                    <p:anim calcmode="lin" valueType="num">
                                      <p:cBhvr>
                                        <p:cTn id="313" dur="1000" fill="hold"/>
                                        <p:tgtEl>
                                          <p:spTgt spid="69"/>
                                        </p:tgtEl>
                                        <p:attrNameLst>
                                          <p:attrName>ppt_x</p:attrName>
                                        </p:attrNameLst>
                                      </p:cBhvr>
                                      <p:tavLst>
                                        <p:tav tm="0">
                                          <p:val>
                                            <p:strVal val="#ppt_x"/>
                                          </p:val>
                                        </p:tav>
                                        <p:tav tm="100000">
                                          <p:val>
                                            <p:strVal val="#ppt_x"/>
                                          </p:val>
                                        </p:tav>
                                      </p:tavLst>
                                    </p:anim>
                                    <p:anim calcmode="lin" valueType="num">
                                      <p:cBhvr>
                                        <p:cTn id="314"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1" grpId="0" animBg="1"/>
      <p:bldP spid="12" grpId="0" animBg="1"/>
      <p:bldP spid="16" grpId="0" animBg="1"/>
      <p:bldP spid="17" grpId="0"/>
      <p:bldP spid="18" grpId="0"/>
      <p:bldP spid="19" grpId="0" animBg="1"/>
      <p:bldP spid="20" grpId="0" animBg="1"/>
      <p:bldP spid="22" grpId="0"/>
      <p:bldP spid="23" grpId="0"/>
      <p:bldP spid="24" grpId="0" animBg="1"/>
      <p:bldP spid="31" grpId="0" animBg="1"/>
      <p:bldP spid="32" grpId="0" animBg="1"/>
      <p:bldP spid="2" grpId="0" animBg="1"/>
      <p:bldP spid="25" grpId="0"/>
      <p:bldP spid="26" grpId="0"/>
      <p:bldP spid="28" grpId="0" animBg="1"/>
      <p:bldP spid="29" grpId="0"/>
      <p:bldP spid="30" grpId="0" animBg="1"/>
      <p:bldP spid="33" grpId="0"/>
      <p:bldP spid="34" grpId="0" animBg="1"/>
      <p:bldP spid="35" grpId="0"/>
      <p:bldP spid="36" grpId="0"/>
      <p:bldP spid="37" grpId="0" animBg="1"/>
      <p:bldP spid="38" grpId="0" animBg="1"/>
      <p:bldP spid="39" grpId="0" animBg="1"/>
      <p:bldP spid="40" grpId="0"/>
      <p:bldP spid="41" grpId="0"/>
      <p:bldP spid="42" grpId="0" animBg="1"/>
      <p:bldP spid="43" grpId="0"/>
      <p:bldP spid="44" grpId="0" animBg="1"/>
      <p:bldP spid="45" grpId="0" animBg="1"/>
      <p:bldP spid="46" grpId="0" animBg="1"/>
      <p:bldP spid="47" grpId="0" animBg="1"/>
      <p:bldP spid="48" grpId="0"/>
      <p:bldP spid="49" grpId="0"/>
      <p:bldP spid="50" grpId="0" animBg="1"/>
      <p:bldP spid="51" grpId="0" animBg="1"/>
      <p:bldP spid="52" grpId="0"/>
      <p:bldP spid="53" grpId="0"/>
      <p:bldP spid="54" grpId="0"/>
      <p:bldP spid="55" grpId="0" animBg="1"/>
      <p:bldP spid="56" grpId="0"/>
      <p:bldP spid="57" grpId="0"/>
      <p:bldP spid="58" grpId="0" animBg="1"/>
      <p:bldP spid="59" grpId="0"/>
      <p:bldP spid="60" grpId="0" animBg="1"/>
      <p:bldP spid="61" grpId="0"/>
      <p:bldP spid="62" grpId="0" animBg="1"/>
      <p:bldP spid="63" grpId="0"/>
      <p:bldP spid="64" grpId="0"/>
      <p:bldP spid="65" grpId="0"/>
      <p:bldP spid="66" grpId="0"/>
      <p:bldP spid="67" grpId="0"/>
      <p:bldP spid="68" grpId="0" animBg="1"/>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26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2134" y="21869"/>
            <a:ext cx="8676455" cy="6858000"/>
          </a:xfrm>
          <a:prstGeom prst="rect">
            <a:avLst/>
          </a:prstGeom>
        </p:spPr>
      </p:pic>
      <p:sp>
        <p:nvSpPr>
          <p:cNvPr id="26" name="25 Rectángulo redondeado"/>
          <p:cNvSpPr/>
          <p:nvPr/>
        </p:nvSpPr>
        <p:spPr>
          <a:xfrm>
            <a:off x="2555776" y="5013176"/>
            <a:ext cx="6289179" cy="1687542"/>
          </a:xfrm>
          <a:prstGeom prst="roundRect">
            <a:avLst/>
          </a:prstGeom>
          <a:solidFill>
            <a:schemeClr val="accent3">
              <a:lumMod val="60000"/>
              <a:lumOff val="40000"/>
              <a:alpha val="42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Arial Narrow" panose="020B0606020202030204" pitchFamily="34" charset="0"/>
            </a:endParaRPr>
          </a:p>
        </p:txBody>
      </p:sp>
      <p:sp>
        <p:nvSpPr>
          <p:cNvPr id="25" name="24 Rectángulo redondeado"/>
          <p:cNvSpPr/>
          <p:nvPr/>
        </p:nvSpPr>
        <p:spPr>
          <a:xfrm>
            <a:off x="2555776" y="3789040"/>
            <a:ext cx="6289179" cy="1152128"/>
          </a:xfrm>
          <a:prstGeom prst="roundRect">
            <a:avLst/>
          </a:prstGeom>
          <a:solidFill>
            <a:schemeClr val="accent1">
              <a:lumMod val="40000"/>
              <a:lumOff val="60000"/>
              <a:alpha val="27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Arial Narrow" panose="020B0606020202030204" pitchFamily="34" charset="0"/>
            </a:endParaRPr>
          </a:p>
        </p:txBody>
      </p:sp>
      <p:sp>
        <p:nvSpPr>
          <p:cNvPr id="24" name="23 Rectángulo redondeado"/>
          <p:cNvSpPr/>
          <p:nvPr/>
        </p:nvSpPr>
        <p:spPr>
          <a:xfrm>
            <a:off x="2531293" y="2348880"/>
            <a:ext cx="6289179" cy="1368152"/>
          </a:xfrm>
          <a:prstGeom prst="roundRect">
            <a:avLst/>
          </a:prstGeom>
          <a:solidFill>
            <a:schemeClr val="accent2">
              <a:lumMod val="60000"/>
              <a:lumOff val="40000"/>
              <a:alpha val="27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Arial Narrow" panose="020B0606020202030204" pitchFamily="34" charset="0"/>
            </a:endParaRPr>
          </a:p>
        </p:txBody>
      </p:sp>
      <p:sp>
        <p:nvSpPr>
          <p:cNvPr id="23" name="22 Rectángulo redondeado"/>
          <p:cNvSpPr/>
          <p:nvPr/>
        </p:nvSpPr>
        <p:spPr>
          <a:xfrm>
            <a:off x="2531293" y="908720"/>
            <a:ext cx="6289179" cy="1368152"/>
          </a:xfrm>
          <a:prstGeom prst="roundRect">
            <a:avLst/>
          </a:prstGeom>
          <a:solidFill>
            <a:srgbClr val="FFC000">
              <a:alpha val="13000"/>
            </a:srgb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Arial Narrow" panose="020B0606020202030204" pitchFamily="34" charset="0"/>
            </a:endParaRPr>
          </a:p>
        </p:txBody>
      </p:sp>
      <p:sp>
        <p:nvSpPr>
          <p:cNvPr id="19" name="18 Flecha derecha"/>
          <p:cNvSpPr/>
          <p:nvPr/>
        </p:nvSpPr>
        <p:spPr>
          <a:xfrm>
            <a:off x="5660304" y="5540986"/>
            <a:ext cx="783904" cy="696326"/>
          </a:xfrm>
          <a:prstGeom prst="rightArrow">
            <a:avLst/>
          </a:prstGeom>
          <a:solidFill>
            <a:srgbClr val="92D050">
              <a:alpha val="41000"/>
            </a:srgb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Arial Narrow" panose="020B0606020202030204" pitchFamily="34" charset="0"/>
            </a:endParaRPr>
          </a:p>
        </p:txBody>
      </p:sp>
      <p:sp>
        <p:nvSpPr>
          <p:cNvPr id="4" name="1 Título"/>
          <p:cNvSpPr txBox="1">
            <a:spLocks/>
          </p:cNvSpPr>
          <p:nvPr/>
        </p:nvSpPr>
        <p:spPr>
          <a:xfrm rot="16200000">
            <a:off x="-3198616" y="3191841"/>
            <a:ext cx="6858000" cy="474318"/>
          </a:xfrm>
          <a:prstGeom prst="rect">
            <a:avLst/>
          </a:prstGeom>
          <a:solidFill>
            <a:schemeClr val="bg1">
              <a:lumMod val="7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1800" b="1" dirty="0">
                <a:latin typeface="Arial Narrow" panose="020B0606020202030204" pitchFamily="34" charset="0"/>
                <a:ea typeface="Adobe Heiti Std R" pitchFamily="34" charset="-128"/>
                <a:cs typeface="Angsana New" panose="02020603050405020304" pitchFamily="18" charset="-34"/>
              </a:rPr>
              <a:t>R E L A C I O N E S   </a:t>
            </a:r>
            <a:r>
              <a:rPr lang="es-MX" sz="1800" b="1" dirty="0" err="1">
                <a:latin typeface="Arial Narrow" panose="020B0606020202030204" pitchFamily="34" charset="0"/>
                <a:ea typeface="Adobe Heiti Std R" pitchFamily="34" charset="-128"/>
                <a:cs typeface="Angsana New" panose="02020603050405020304" pitchFamily="18" charset="-34"/>
              </a:rPr>
              <a:t>S</a:t>
            </a:r>
            <a:r>
              <a:rPr lang="es-MX" sz="1800" b="1" dirty="0">
                <a:latin typeface="Arial Narrow" panose="020B0606020202030204" pitchFamily="34" charset="0"/>
                <a:ea typeface="Adobe Heiti Std R" pitchFamily="34" charset="-128"/>
                <a:cs typeface="Angsana New" panose="02020603050405020304" pitchFamily="18" charset="-34"/>
              </a:rPr>
              <a:t> I N É R G I C A S </a:t>
            </a:r>
            <a:r>
              <a:rPr lang="es-MX" sz="1600" b="1" dirty="0">
                <a:latin typeface="Arial Narrow" panose="020B0606020202030204" pitchFamily="34" charset="0"/>
                <a:ea typeface="Adobe Heiti Std R" pitchFamily="34" charset="-128"/>
                <a:cs typeface="Angsana New" panose="02020603050405020304" pitchFamily="18" charset="-34"/>
              </a:rPr>
              <a:t> </a:t>
            </a:r>
          </a:p>
        </p:txBody>
      </p:sp>
      <p:pic>
        <p:nvPicPr>
          <p:cNvPr id="8" name="7 Imagen"/>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1322849" y="2915138"/>
            <a:ext cx="5728549" cy="1715713"/>
          </a:xfrm>
          <a:prstGeom prst="rect">
            <a:avLst/>
          </a:prstGeom>
          <a:solidFill>
            <a:schemeClr val="accent3">
              <a:lumMod val="60000"/>
              <a:lumOff val="40000"/>
              <a:alpha val="0"/>
            </a:schemeClr>
          </a:solidFill>
          <a:ln>
            <a:noFill/>
          </a:ln>
        </p:spPr>
      </p:pic>
      <p:sp>
        <p:nvSpPr>
          <p:cNvPr id="9" name="1 Título"/>
          <p:cNvSpPr txBox="1">
            <a:spLocks/>
          </p:cNvSpPr>
          <p:nvPr/>
        </p:nvSpPr>
        <p:spPr>
          <a:xfrm>
            <a:off x="2555776" y="5329451"/>
            <a:ext cx="3456384" cy="97986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a:latin typeface="Arial Narrow" panose="020B0606020202030204" pitchFamily="34" charset="0"/>
                <a:cs typeface="Angsana New" panose="02020603050405020304" pitchFamily="18" charset="-34"/>
              </a:rPr>
              <a:t>El proyecto para el bosque: importancia pertinencia y aportaciones</a:t>
            </a:r>
          </a:p>
        </p:txBody>
      </p:sp>
      <p:sp>
        <p:nvSpPr>
          <p:cNvPr id="10" name="1 Título"/>
          <p:cNvSpPr txBox="1">
            <a:spLocks/>
          </p:cNvSpPr>
          <p:nvPr/>
        </p:nvSpPr>
        <p:spPr>
          <a:xfrm>
            <a:off x="2627784" y="1484784"/>
            <a:ext cx="1872208" cy="4680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a:latin typeface="Arial Narrow" panose="020B0606020202030204" pitchFamily="34" charset="0"/>
                <a:cs typeface="Angsana New" panose="02020603050405020304" pitchFamily="18" charset="-34"/>
              </a:rPr>
              <a:t>Preliminares</a:t>
            </a:r>
            <a:endParaRPr lang="es-MX" sz="2400" baseline="30000" dirty="0">
              <a:latin typeface="Arial Narrow" panose="020B0606020202030204" pitchFamily="34" charset="0"/>
              <a:cs typeface="Angsana New" panose="02020603050405020304" pitchFamily="18" charset="-34"/>
            </a:endParaRPr>
          </a:p>
          <a:p>
            <a:pPr algn="l"/>
            <a:endParaRPr lang="es-MX" sz="2400" baseline="30000" dirty="0">
              <a:latin typeface="Arial Narrow" panose="020B0606020202030204" pitchFamily="34" charset="0"/>
              <a:cs typeface="Angsana New" panose="02020603050405020304" pitchFamily="18" charset="-34"/>
            </a:endParaRPr>
          </a:p>
        </p:txBody>
      </p:sp>
      <p:sp>
        <p:nvSpPr>
          <p:cNvPr id="11" name="1 Título"/>
          <p:cNvSpPr txBox="1">
            <a:spLocks/>
          </p:cNvSpPr>
          <p:nvPr/>
        </p:nvSpPr>
        <p:spPr>
          <a:xfrm>
            <a:off x="2627784" y="2852936"/>
            <a:ext cx="1944216" cy="4899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a:latin typeface="Arial Narrow" panose="020B0606020202030204" pitchFamily="34" charset="0"/>
                <a:cs typeface="Angsana New" panose="02020603050405020304" pitchFamily="18" charset="-34"/>
              </a:rPr>
              <a:t>Actores clave</a:t>
            </a:r>
          </a:p>
        </p:txBody>
      </p:sp>
      <p:sp>
        <p:nvSpPr>
          <p:cNvPr id="12" name="1 Título"/>
          <p:cNvSpPr txBox="1">
            <a:spLocks/>
          </p:cNvSpPr>
          <p:nvPr/>
        </p:nvSpPr>
        <p:spPr>
          <a:xfrm>
            <a:off x="2633608" y="2574379"/>
            <a:ext cx="1938392" cy="42257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a:latin typeface="Arial Narrow" panose="020B0606020202030204" pitchFamily="34" charset="0"/>
                <a:cs typeface="Angsana New" panose="02020603050405020304" pitchFamily="18" charset="-34"/>
              </a:rPr>
              <a:t>Destinatarios</a:t>
            </a:r>
          </a:p>
        </p:txBody>
      </p:sp>
      <p:sp>
        <p:nvSpPr>
          <p:cNvPr id="13" name="1 Título"/>
          <p:cNvSpPr txBox="1">
            <a:spLocks/>
          </p:cNvSpPr>
          <p:nvPr/>
        </p:nvSpPr>
        <p:spPr>
          <a:xfrm>
            <a:off x="2627784" y="4014539"/>
            <a:ext cx="2664296" cy="6385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a:latin typeface="Arial Narrow" panose="020B0606020202030204" pitchFamily="34" charset="0"/>
                <a:cs typeface="Angsana New" panose="02020603050405020304" pitchFamily="18" charset="-34"/>
              </a:rPr>
              <a:t>Factibilidad de propuestas</a:t>
            </a:r>
          </a:p>
        </p:txBody>
      </p:sp>
      <p:sp>
        <p:nvSpPr>
          <p:cNvPr id="15" name="1 Título"/>
          <p:cNvSpPr txBox="1">
            <a:spLocks/>
          </p:cNvSpPr>
          <p:nvPr/>
        </p:nvSpPr>
        <p:spPr>
          <a:xfrm>
            <a:off x="6476593" y="1430778"/>
            <a:ext cx="2199863" cy="702078"/>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400" dirty="0">
                <a:latin typeface="Arial Narrow" panose="020B0606020202030204" pitchFamily="34" charset="0"/>
                <a:cs typeface="Angsana New" panose="02020603050405020304" pitchFamily="18" charset="-34"/>
              </a:rPr>
              <a:t>VINCULOS ENTRE  ACTORES CLAVE</a:t>
            </a:r>
            <a:endParaRPr lang="es-MX" sz="2400" baseline="30000" dirty="0">
              <a:latin typeface="Arial Narrow" panose="020B0606020202030204" pitchFamily="34" charset="0"/>
              <a:cs typeface="Angsana New" panose="02020603050405020304" pitchFamily="18" charset="-34"/>
            </a:endParaRPr>
          </a:p>
          <a:p>
            <a:pPr algn="l"/>
            <a:endParaRPr lang="es-MX" sz="2400" baseline="30000" dirty="0">
              <a:latin typeface="Arial Narrow" panose="020B0606020202030204" pitchFamily="34" charset="0"/>
              <a:cs typeface="Angsana New" panose="02020603050405020304" pitchFamily="18" charset="-34"/>
            </a:endParaRPr>
          </a:p>
        </p:txBody>
      </p:sp>
      <p:sp>
        <p:nvSpPr>
          <p:cNvPr id="16" name="1 Título"/>
          <p:cNvSpPr txBox="1">
            <a:spLocks/>
          </p:cNvSpPr>
          <p:nvPr/>
        </p:nvSpPr>
        <p:spPr>
          <a:xfrm>
            <a:off x="6444110" y="3777208"/>
            <a:ext cx="2199863" cy="1307976"/>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400" dirty="0">
                <a:latin typeface="Arial Narrow" panose="020B0606020202030204" pitchFamily="34" charset="0"/>
                <a:cs typeface="Angsana New" panose="02020603050405020304" pitchFamily="18" charset="-34"/>
              </a:rPr>
              <a:t>PROYECTOS DE FONDEO Y MANTENIMIENTO</a:t>
            </a:r>
            <a:endParaRPr lang="es-MX" sz="2400" baseline="30000" dirty="0">
              <a:latin typeface="Arial Narrow" panose="020B0606020202030204" pitchFamily="34" charset="0"/>
              <a:cs typeface="Angsana New" panose="02020603050405020304" pitchFamily="18" charset="-34"/>
            </a:endParaRPr>
          </a:p>
          <a:p>
            <a:pPr algn="l"/>
            <a:endParaRPr lang="es-MX" sz="2400" baseline="30000" dirty="0">
              <a:latin typeface="Arial Narrow" panose="020B0606020202030204" pitchFamily="34" charset="0"/>
              <a:cs typeface="Angsana New" panose="02020603050405020304" pitchFamily="18" charset="-34"/>
            </a:endParaRPr>
          </a:p>
        </p:txBody>
      </p:sp>
      <p:sp>
        <p:nvSpPr>
          <p:cNvPr id="17" name="1 Título"/>
          <p:cNvSpPr txBox="1">
            <a:spLocks/>
          </p:cNvSpPr>
          <p:nvPr/>
        </p:nvSpPr>
        <p:spPr>
          <a:xfrm>
            <a:off x="6339595" y="5166193"/>
            <a:ext cx="2408869" cy="164718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400" dirty="0">
                <a:latin typeface="Arial Narrow" panose="020B0606020202030204" pitchFamily="34" charset="0"/>
                <a:cs typeface="Angsana New" panose="02020603050405020304" pitchFamily="18" charset="-34"/>
              </a:rPr>
              <a:t>PROYECTOS DE CONSERVACIÓN Y RESTAURACIÓN</a:t>
            </a:r>
            <a:endParaRPr lang="es-MX" sz="2400" baseline="30000" dirty="0">
              <a:latin typeface="Arial Narrow" panose="020B0606020202030204" pitchFamily="34" charset="0"/>
              <a:cs typeface="Angsana New" panose="02020603050405020304" pitchFamily="18" charset="-34"/>
            </a:endParaRPr>
          </a:p>
          <a:p>
            <a:pPr algn="l"/>
            <a:endParaRPr lang="es-MX" sz="2400" baseline="30000" dirty="0">
              <a:latin typeface="Arial Narrow" panose="020B0606020202030204" pitchFamily="34" charset="0"/>
              <a:cs typeface="Angsana New" panose="02020603050405020304" pitchFamily="18" charset="-34"/>
            </a:endParaRPr>
          </a:p>
        </p:txBody>
      </p:sp>
      <p:sp>
        <p:nvSpPr>
          <p:cNvPr id="18" name="1 Título"/>
          <p:cNvSpPr txBox="1">
            <a:spLocks/>
          </p:cNvSpPr>
          <p:nvPr/>
        </p:nvSpPr>
        <p:spPr>
          <a:xfrm>
            <a:off x="6444109" y="2474894"/>
            <a:ext cx="2199863" cy="109812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400" dirty="0">
                <a:latin typeface="Arial Narrow" panose="020B0606020202030204" pitchFamily="34" charset="0"/>
                <a:cs typeface="Angsana New" panose="02020603050405020304" pitchFamily="18" charset="-34"/>
              </a:rPr>
              <a:t>PROYECTOS RECREATIVOS Y COMUNICACIÓN</a:t>
            </a:r>
            <a:endParaRPr lang="es-MX" sz="2400" baseline="30000" dirty="0">
              <a:latin typeface="Arial Narrow" panose="020B0606020202030204" pitchFamily="34" charset="0"/>
              <a:cs typeface="Angsana New" panose="02020603050405020304" pitchFamily="18" charset="-34"/>
            </a:endParaRPr>
          </a:p>
        </p:txBody>
      </p:sp>
      <p:sp>
        <p:nvSpPr>
          <p:cNvPr id="20" name="19 Flecha derecha"/>
          <p:cNvSpPr/>
          <p:nvPr/>
        </p:nvSpPr>
        <p:spPr>
          <a:xfrm>
            <a:off x="5622295" y="4083033"/>
            <a:ext cx="783904" cy="696326"/>
          </a:xfrm>
          <a:prstGeom prst="rightArrow">
            <a:avLst/>
          </a:prstGeom>
          <a:solidFill>
            <a:schemeClr val="tx2">
              <a:lumMod val="60000"/>
              <a:lumOff val="40000"/>
              <a:alpha val="41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Arial Narrow" panose="020B0606020202030204" pitchFamily="34" charset="0"/>
            </a:endParaRPr>
          </a:p>
        </p:txBody>
      </p:sp>
      <p:sp>
        <p:nvSpPr>
          <p:cNvPr id="21" name="20 Flecha derecha"/>
          <p:cNvSpPr/>
          <p:nvPr/>
        </p:nvSpPr>
        <p:spPr>
          <a:xfrm>
            <a:off x="5650449" y="2677179"/>
            <a:ext cx="783904" cy="696326"/>
          </a:xfrm>
          <a:prstGeom prst="rightArrow">
            <a:avLst/>
          </a:prstGeom>
          <a:solidFill>
            <a:srgbClr val="FF0000">
              <a:alpha val="41000"/>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Arial Narrow" panose="020B0606020202030204" pitchFamily="34" charset="0"/>
            </a:endParaRPr>
          </a:p>
        </p:txBody>
      </p:sp>
      <p:sp>
        <p:nvSpPr>
          <p:cNvPr id="22" name="21 Flecha derecha"/>
          <p:cNvSpPr/>
          <p:nvPr/>
        </p:nvSpPr>
        <p:spPr>
          <a:xfrm>
            <a:off x="5620730" y="1328518"/>
            <a:ext cx="783904" cy="696326"/>
          </a:xfrm>
          <a:prstGeom prst="rightArrow">
            <a:avLst/>
          </a:prstGeom>
          <a:solidFill>
            <a:srgbClr val="FFC000">
              <a:alpha val="41000"/>
            </a:srgb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Arial Narrow" panose="020B0606020202030204" pitchFamily="34" charset="0"/>
            </a:endParaRPr>
          </a:p>
        </p:txBody>
      </p:sp>
      <p:sp>
        <p:nvSpPr>
          <p:cNvPr id="2" name="1 Rectángulo"/>
          <p:cNvSpPr/>
          <p:nvPr/>
        </p:nvSpPr>
        <p:spPr>
          <a:xfrm>
            <a:off x="964992" y="116632"/>
            <a:ext cx="3967048" cy="523220"/>
          </a:xfrm>
          <a:prstGeom prst="rect">
            <a:avLst/>
          </a:prstGeom>
        </p:spPr>
        <p:txBody>
          <a:bodyPr wrap="none">
            <a:spAutoFit/>
          </a:bodyPr>
          <a:lstStyle/>
          <a:p>
            <a:r>
              <a:rPr lang="es-MX" sz="2800" dirty="0">
                <a:latin typeface="Arial Narrow" panose="020B0606020202030204" pitchFamily="34" charset="0"/>
                <a:ea typeface="Adobe Heiti Std R" pitchFamily="34" charset="-128"/>
              </a:rPr>
              <a:t>ESTRATEGIAS DE CAMBIO</a:t>
            </a:r>
          </a:p>
        </p:txBody>
      </p:sp>
      <p:sp>
        <p:nvSpPr>
          <p:cNvPr id="28" name="1 Título"/>
          <p:cNvSpPr txBox="1">
            <a:spLocks/>
          </p:cNvSpPr>
          <p:nvPr/>
        </p:nvSpPr>
        <p:spPr>
          <a:xfrm>
            <a:off x="1038929" y="587358"/>
            <a:ext cx="8100391" cy="177346"/>
          </a:xfrm>
          <a:prstGeom prst="rect">
            <a:avLst/>
          </a:prstGeom>
          <a:solidFill>
            <a:schemeClr val="bg1">
              <a:lumMod val="75000"/>
            </a:schemeClr>
          </a:solidFill>
        </p:spPr>
        <p:txBody>
          <a:bodyPr vert="horz" lIns="91440" tIns="45720" rIns="91440" bIns="45720" rtlCol="0" anchor="ctr">
            <a:normAutofit fontScale="4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MX" sz="1800" b="1" dirty="0">
              <a:latin typeface="Arial Narrow" panose="020B0606020202030204" pitchFamily="34" charset="0"/>
              <a:ea typeface="Adobe Heiti Std R" pitchFamily="34" charset="-128"/>
              <a:cs typeface="Angsana New" panose="02020603050405020304" pitchFamily="18" charset="-34"/>
            </a:endParaRPr>
          </a:p>
        </p:txBody>
      </p:sp>
    </p:spTree>
    <p:extLst>
      <p:ext uri="{BB962C8B-B14F-4D97-AF65-F5344CB8AC3E}">
        <p14:creationId xmlns:p14="http://schemas.microsoft.com/office/powerpoint/2010/main" val="363188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1000"/>
                                        <p:tgtEl>
                                          <p:spTgt spid="19"/>
                                        </p:tgtEl>
                                      </p:cBhvr>
                                    </p:animEffect>
                                    <p:anim calcmode="lin" valueType="num">
                                      <p:cBhvr>
                                        <p:cTn id="58" dur="1000" fill="hold"/>
                                        <p:tgtEl>
                                          <p:spTgt spid="19"/>
                                        </p:tgtEl>
                                        <p:attrNameLst>
                                          <p:attrName>ppt_x</p:attrName>
                                        </p:attrNameLst>
                                      </p:cBhvr>
                                      <p:tavLst>
                                        <p:tav tm="0">
                                          <p:val>
                                            <p:strVal val="#ppt_x"/>
                                          </p:val>
                                        </p:tav>
                                        <p:tav tm="100000">
                                          <p:val>
                                            <p:strVal val="#ppt_x"/>
                                          </p:val>
                                        </p:tav>
                                      </p:tavLst>
                                    </p:anim>
                                    <p:anim calcmode="lin" valueType="num">
                                      <p:cBhvr>
                                        <p:cTn id="59" dur="1000" fill="hold"/>
                                        <p:tgtEl>
                                          <p:spTgt spid="19"/>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1000"/>
                                        <p:tgtEl>
                                          <p:spTgt spid="20"/>
                                        </p:tgtEl>
                                      </p:cBhvr>
                                    </p:animEffect>
                                    <p:anim calcmode="lin" valueType="num">
                                      <p:cBhvr>
                                        <p:cTn id="63" dur="1000" fill="hold"/>
                                        <p:tgtEl>
                                          <p:spTgt spid="20"/>
                                        </p:tgtEl>
                                        <p:attrNameLst>
                                          <p:attrName>ppt_x</p:attrName>
                                        </p:attrNameLst>
                                      </p:cBhvr>
                                      <p:tavLst>
                                        <p:tav tm="0">
                                          <p:val>
                                            <p:strVal val="#ppt_x"/>
                                          </p:val>
                                        </p:tav>
                                        <p:tav tm="100000">
                                          <p:val>
                                            <p:strVal val="#ppt_x"/>
                                          </p:val>
                                        </p:tav>
                                      </p:tavLst>
                                    </p:anim>
                                    <p:anim calcmode="lin" valueType="num">
                                      <p:cBhvr>
                                        <p:cTn id="64" dur="1000" fill="hold"/>
                                        <p:tgtEl>
                                          <p:spTgt spid="2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1000"/>
                                        <p:tgtEl>
                                          <p:spTgt spid="21"/>
                                        </p:tgtEl>
                                      </p:cBhvr>
                                    </p:animEffect>
                                    <p:anim calcmode="lin" valueType="num">
                                      <p:cBhvr>
                                        <p:cTn id="68" dur="1000" fill="hold"/>
                                        <p:tgtEl>
                                          <p:spTgt spid="21"/>
                                        </p:tgtEl>
                                        <p:attrNameLst>
                                          <p:attrName>ppt_x</p:attrName>
                                        </p:attrNameLst>
                                      </p:cBhvr>
                                      <p:tavLst>
                                        <p:tav tm="0">
                                          <p:val>
                                            <p:strVal val="#ppt_x"/>
                                          </p:val>
                                        </p:tav>
                                        <p:tav tm="100000">
                                          <p:val>
                                            <p:strVal val="#ppt_x"/>
                                          </p:val>
                                        </p:tav>
                                      </p:tavLst>
                                    </p:anim>
                                    <p:anim calcmode="lin" valueType="num">
                                      <p:cBhvr>
                                        <p:cTn id="69" dur="1000" fill="hold"/>
                                        <p:tgtEl>
                                          <p:spTgt spid="21"/>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1000"/>
                                        <p:tgtEl>
                                          <p:spTgt spid="27"/>
                                        </p:tgtEl>
                                      </p:cBhvr>
                                    </p:animEffect>
                                    <p:anim calcmode="lin" valueType="num">
                                      <p:cBhvr>
                                        <p:cTn id="78" dur="1000" fill="hold"/>
                                        <p:tgtEl>
                                          <p:spTgt spid="27"/>
                                        </p:tgtEl>
                                        <p:attrNameLst>
                                          <p:attrName>ppt_x</p:attrName>
                                        </p:attrNameLst>
                                      </p:cBhvr>
                                      <p:tavLst>
                                        <p:tav tm="0">
                                          <p:val>
                                            <p:strVal val="#ppt_x"/>
                                          </p:val>
                                        </p:tav>
                                        <p:tav tm="100000">
                                          <p:val>
                                            <p:strVal val="#ppt_x"/>
                                          </p:val>
                                        </p:tav>
                                      </p:tavLst>
                                    </p:anim>
                                    <p:anim calcmode="lin" valueType="num">
                                      <p:cBhvr>
                                        <p:cTn id="79" dur="1000" fill="hold"/>
                                        <p:tgtEl>
                                          <p:spTgt spid="27"/>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fade">
                                      <p:cBhvr>
                                        <p:cTn id="82" dur="1000"/>
                                        <p:tgtEl>
                                          <p:spTgt spid="26"/>
                                        </p:tgtEl>
                                      </p:cBhvr>
                                    </p:animEffect>
                                    <p:anim calcmode="lin" valueType="num">
                                      <p:cBhvr>
                                        <p:cTn id="83" dur="1000" fill="hold"/>
                                        <p:tgtEl>
                                          <p:spTgt spid="26"/>
                                        </p:tgtEl>
                                        <p:attrNameLst>
                                          <p:attrName>ppt_x</p:attrName>
                                        </p:attrNameLst>
                                      </p:cBhvr>
                                      <p:tavLst>
                                        <p:tav tm="0">
                                          <p:val>
                                            <p:strVal val="#ppt_x"/>
                                          </p:val>
                                        </p:tav>
                                        <p:tav tm="100000">
                                          <p:val>
                                            <p:strVal val="#ppt_x"/>
                                          </p:val>
                                        </p:tav>
                                      </p:tavLst>
                                    </p:anim>
                                    <p:anim calcmode="lin" valueType="num">
                                      <p:cBhvr>
                                        <p:cTn id="84" dur="1000" fill="hold"/>
                                        <p:tgtEl>
                                          <p:spTgt spid="26"/>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1000"/>
                                        <p:tgtEl>
                                          <p:spTgt spid="25"/>
                                        </p:tgtEl>
                                      </p:cBhvr>
                                    </p:animEffect>
                                    <p:anim calcmode="lin" valueType="num">
                                      <p:cBhvr>
                                        <p:cTn id="88" dur="1000" fill="hold"/>
                                        <p:tgtEl>
                                          <p:spTgt spid="25"/>
                                        </p:tgtEl>
                                        <p:attrNameLst>
                                          <p:attrName>ppt_x</p:attrName>
                                        </p:attrNameLst>
                                      </p:cBhvr>
                                      <p:tavLst>
                                        <p:tav tm="0">
                                          <p:val>
                                            <p:strVal val="#ppt_x"/>
                                          </p:val>
                                        </p:tav>
                                        <p:tav tm="100000">
                                          <p:val>
                                            <p:strVal val="#ppt_x"/>
                                          </p:val>
                                        </p:tav>
                                      </p:tavLst>
                                    </p:anim>
                                    <p:anim calcmode="lin" valueType="num">
                                      <p:cBhvr>
                                        <p:cTn id="89" dur="1000" fill="hold"/>
                                        <p:tgtEl>
                                          <p:spTgt spid="25"/>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fade">
                                      <p:cBhvr>
                                        <p:cTn id="92" dur="1000"/>
                                        <p:tgtEl>
                                          <p:spTgt spid="24"/>
                                        </p:tgtEl>
                                      </p:cBhvr>
                                    </p:animEffect>
                                    <p:anim calcmode="lin" valueType="num">
                                      <p:cBhvr>
                                        <p:cTn id="93" dur="1000" fill="hold"/>
                                        <p:tgtEl>
                                          <p:spTgt spid="24"/>
                                        </p:tgtEl>
                                        <p:attrNameLst>
                                          <p:attrName>ppt_x</p:attrName>
                                        </p:attrNameLst>
                                      </p:cBhvr>
                                      <p:tavLst>
                                        <p:tav tm="0">
                                          <p:val>
                                            <p:strVal val="#ppt_x"/>
                                          </p:val>
                                        </p:tav>
                                        <p:tav tm="100000">
                                          <p:val>
                                            <p:strVal val="#ppt_x"/>
                                          </p:val>
                                        </p:tav>
                                      </p:tavLst>
                                    </p:anim>
                                    <p:anim calcmode="lin" valueType="num">
                                      <p:cBhvr>
                                        <p:cTn id="94" dur="1000" fill="hold"/>
                                        <p:tgtEl>
                                          <p:spTgt spid="24"/>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fade">
                                      <p:cBhvr>
                                        <p:cTn id="97" dur="1000"/>
                                        <p:tgtEl>
                                          <p:spTgt spid="23"/>
                                        </p:tgtEl>
                                      </p:cBhvr>
                                    </p:animEffect>
                                    <p:anim calcmode="lin" valueType="num">
                                      <p:cBhvr>
                                        <p:cTn id="98" dur="1000" fill="hold"/>
                                        <p:tgtEl>
                                          <p:spTgt spid="23"/>
                                        </p:tgtEl>
                                        <p:attrNameLst>
                                          <p:attrName>ppt_x</p:attrName>
                                        </p:attrNameLst>
                                      </p:cBhvr>
                                      <p:tavLst>
                                        <p:tav tm="0">
                                          <p:val>
                                            <p:strVal val="#ppt_x"/>
                                          </p:val>
                                        </p:tav>
                                        <p:tav tm="100000">
                                          <p:val>
                                            <p:strVal val="#ppt_x"/>
                                          </p:val>
                                        </p:tav>
                                      </p:tavLst>
                                    </p:anim>
                                    <p:anim calcmode="lin" valueType="num">
                                      <p:cBhvr>
                                        <p:cTn id="99" dur="1000" fill="hold"/>
                                        <p:tgtEl>
                                          <p:spTgt spid="23"/>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8"/>
                                        </p:tgtEl>
                                        <p:attrNameLst>
                                          <p:attrName>style.visibility</p:attrName>
                                        </p:attrNameLst>
                                      </p:cBhvr>
                                      <p:to>
                                        <p:strVal val="visible"/>
                                      </p:to>
                                    </p:set>
                                    <p:animEffect transition="in" filter="fade">
                                      <p:cBhvr>
                                        <p:cTn id="102" dur="1000"/>
                                        <p:tgtEl>
                                          <p:spTgt spid="8"/>
                                        </p:tgtEl>
                                      </p:cBhvr>
                                    </p:animEffect>
                                    <p:anim calcmode="lin" valueType="num">
                                      <p:cBhvr>
                                        <p:cTn id="103" dur="1000" fill="hold"/>
                                        <p:tgtEl>
                                          <p:spTgt spid="8"/>
                                        </p:tgtEl>
                                        <p:attrNameLst>
                                          <p:attrName>ppt_x</p:attrName>
                                        </p:attrNameLst>
                                      </p:cBhvr>
                                      <p:tavLst>
                                        <p:tav tm="0">
                                          <p:val>
                                            <p:strVal val="#ppt_x"/>
                                          </p:val>
                                        </p:tav>
                                        <p:tav tm="100000">
                                          <p:val>
                                            <p:strVal val="#ppt_x"/>
                                          </p:val>
                                        </p:tav>
                                      </p:tavLst>
                                    </p:anim>
                                    <p:anim calcmode="lin" valueType="num">
                                      <p:cBhvr>
                                        <p:cTn id="104" dur="1000" fill="hold"/>
                                        <p:tgtEl>
                                          <p:spTgt spid="8"/>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24" grpId="0" animBg="1"/>
      <p:bldP spid="23" grpId="0" animBg="1"/>
      <p:bldP spid="19" grpId="0" animBg="1"/>
      <p:bldP spid="4" grpId="0" animBg="1"/>
      <p:bldP spid="9" grpId="0"/>
      <p:bldP spid="10" grpId="0"/>
      <p:bldP spid="11" grpId="0"/>
      <p:bldP spid="12" grpId="0"/>
      <p:bldP spid="13" grpId="0"/>
      <p:bldP spid="15" grpId="0"/>
      <p:bldP spid="16" grpId="0"/>
      <p:bldP spid="17" grpId="0"/>
      <p:bldP spid="18" grpId="0"/>
      <p:bldP spid="20" grpId="0" animBg="1"/>
      <p:bldP spid="21" grpId="0" animBg="1"/>
      <p:bldP spid="22"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26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2134" y="21869"/>
            <a:ext cx="8676455" cy="6858000"/>
          </a:xfrm>
          <a:prstGeom prst="rect">
            <a:avLst/>
          </a:prstGeom>
        </p:spPr>
      </p:pic>
      <p:sp>
        <p:nvSpPr>
          <p:cNvPr id="26" name="25 Rectángulo redondeado"/>
          <p:cNvSpPr/>
          <p:nvPr/>
        </p:nvSpPr>
        <p:spPr>
          <a:xfrm>
            <a:off x="611560" y="4941168"/>
            <a:ext cx="2505360" cy="1687542"/>
          </a:xfrm>
          <a:prstGeom prst="roundRect">
            <a:avLst/>
          </a:prstGeom>
          <a:solidFill>
            <a:schemeClr val="accent3">
              <a:lumMod val="60000"/>
              <a:lumOff val="40000"/>
              <a:alpha val="42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Arial Narrow" panose="020B0606020202030204" pitchFamily="34" charset="0"/>
            </a:endParaRPr>
          </a:p>
        </p:txBody>
      </p:sp>
      <p:sp>
        <p:nvSpPr>
          <p:cNvPr id="25" name="24 Rectángulo redondeado"/>
          <p:cNvSpPr/>
          <p:nvPr/>
        </p:nvSpPr>
        <p:spPr>
          <a:xfrm>
            <a:off x="611560" y="3717032"/>
            <a:ext cx="2505360" cy="1152128"/>
          </a:xfrm>
          <a:prstGeom prst="roundRect">
            <a:avLst/>
          </a:prstGeom>
          <a:solidFill>
            <a:schemeClr val="accent1">
              <a:lumMod val="40000"/>
              <a:lumOff val="60000"/>
              <a:alpha val="27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Arial Narrow" panose="020B0606020202030204" pitchFamily="34" charset="0"/>
            </a:endParaRPr>
          </a:p>
        </p:txBody>
      </p:sp>
      <p:sp>
        <p:nvSpPr>
          <p:cNvPr id="24" name="23 Rectángulo redondeado"/>
          <p:cNvSpPr/>
          <p:nvPr/>
        </p:nvSpPr>
        <p:spPr>
          <a:xfrm>
            <a:off x="587077" y="2276872"/>
            <a:ext cx="2505360" cy="1368152"/>
          </a:xfrm>
          <a:prstGeom prst="roundRect">
            <a:avLst/>
          </a:prstGeom>
          <a:solidFill>
            <a:schemeClr val="accent2">
              <a:lumMod val="60000"/>
              <a:lumOff val="40000"/>
              <a:alpha val="27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Arial Narrow" panose="020B0606020202030204" pitchFamily="34" charset="0"/>
            </a:endParaRPr>
          </a:p>
        </p:txBody>
      </p:sp>
      <p:sp>
        <p:nvSpPr>
          <p:cNvPr id="23" name="22 Rectángulo redondeado"/>
          <p:cNvSpPr/>
          <p:nvPr/>
        </p:nvSpPr>
        <p:spPr>
          <a:xfrm>
            <a:off x="587077" y="836712"/>
            <a:ext cx="2505360" cy="1368152"/>
          </a:xfrm>
          <a:prstGeom prst="roundRect">
            <a:avLst/>
          </a:prstGeom>
          <a:solidFill>
            <a:srgbClr val="FFC000">
              <a:alpha val="13000"/>
            </a:srgb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Arial Narrow" panose="020B0606020202030204" pitchFamily="34" charset="0"/>
            </a:endParaRPr>
          </a:p>
        </p:txBody>
      </p:sp>
      <p:sp>
        <p:nvSpPr>
          <p:cNvPr id="4" name="1 Título"/>
          <p:cNvSpPr txBox="1">
            <a:spLocks/>
          </p:cNvSpPr>
          <p:nvPr/>
        </p:nvSpPr>
        <p:spPr>
          <a:xfrm rot="16200000">
            <a:off x="-3198616" y="3191841"/>
            <a:ext cx="6858000" cy="474318"/>
          </a:xfrm>
          <a:prstGeom prst="rect">
            <a:avLst/>
          </a:prstGeom>
          <a:solidFill>
            <a:schemeClr val="bg1">
              <a:lumMod val="7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1800" b="1" dirty="0">
                <a:latin typeface="Arial Narrow" panose="020B0606020202030204" pitchFamily="34" charset="0"/>
                <a:ea typeface="Adobe Heiti Std R" pitchFamily="34" charset="-128"/>
                <a:cs typeface="Angsana New" panose="02020603050405020304" pitchFamily="18" charset="-34"/>
              </a:rPr>
              <a:t>R E L A C I O N E S   </a:t>
            </a:r>
            <a:r>
              <a:rPr lang="es-MX" sz="1800" b="1" dirty="0" err="1">
                <a:latin typeface="Arial Narrow" panose="020B0606020202030204" pitchFamily="34" charset="0"/>
                <a:ea typeface="Adobe Heiti Std R" pitchFamily="34" charset="-128"/>
                <a:cs typeface="Angsana New" panose="02020603050405020304" pitchFamily="18" charset="-34"/>
              </a:rPr>
              <a:t>S</a:t>
            </a:r>
            <a:r>
              <a:rPr lang="es-MX" sz="1800" b="1" dirty="0">
                <a:latin typeface="Arial Narrow" panose="020B0606020202030204" pitchFamily="34" charset="0"/>
                <a:ea typeface="Adobe Heiti Std R" pitchFamily="34" charset="-128"/>
                <a:cs typeface="Angsana New" panose="02020603050405020304" pitchFamily="18" charset="-34"/>
              </a:rPr>
              <a:t> I N É R G I C A S </a:t>
            </a:r>
            <a:r>
              <a:rPr lang="es-MX" sz="1600" b="1" dirty="0">
                <a:latin typeface="Arial Narrow" panose="020B0606020202030204" pitchFamily="34" charset="0"/>
                <a:ea typeface="Adobe Heiti Std R" pitchFamily="34" charset="-128"/>
                <a:cs typeface="Angsana New" panose="02020603050405020304" pitchFamily="18" charset="-34"/>
              </a:rPr>
              <a:t> </a:t>
            </a:r>
          </a:p>
        </p:txBody>
      </p:sp>
      <p:sp>
        <p:nvSpPr>
          <p:cNvPr id="15" name="1 Título"/>
          <p:cNvSpPr txBox="1">
            <a:spLocks/>
          </p:cNvSpPr>
          <p:nvPr/>
        </p:nvSpPr>
        <p:spPr>
          <a:xfrm>
            <a:off x="719629" y="1224935"/>
            <a:ext cx="2199863" cy="702078"/>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400" dirty="0">
                <a:latin typeface="Arial Narrow" panose="020B0606020202030204" pitchFamily="34" charset="0"/>
                <a:cs typeface="Angsana New" panose="02020603050405020304" pitchFamily="18" charset="-34"/>
              </a:rPr>
              <a:t>VINCULOS ENTRE  ACTORES CLAVE</a:t>
            </a:r>
            <a:endParaRPr lang="es-MX" sz="2400" baseline="30000" dirty="0">
              <a:latin typeface="Arial Narrow" panose="020B0606020202030204" pitchFamily="34" charset="0"/>
              <a:cs typeface="Angsana New" panose="02020603050405020304" pitchFamily="18" charset="-34"/>
            </a:endParaRPr>
          </a:p>
          <a:p>
            <a:pPr algn="l"/>
            <a:endParaRPr lang="es-MX" sz="2400" baseline="30000" dirty="0">
              <a:latin typeface="Arial Narrow" panose="020B0606020202030204" pitchFamily="34" charset="0"/>
              <a:cs typeface="Angsana New" panose="02020603050405020304" pitchFamily="18" charset="-34"/>
            </a:endParaRPr>
          </a:p>
        </p:txBody>
      </p:sp>
      <p:sp>
        <p:nvSpPr>
          <p:cNvPr id="16" name="1 Título"/>
          <p:cNvSpPr txBox="1">
            <a:spLocks/>
          </p:cNvSpPr>
          <p:nvPr/>
        </p:nvSpPr>
        <p:spPr>
          <a:xfrm>
            <a:off x="687146" y="3777208"/>
            <a:ext cx="2199863" cy="13079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400" dirty="0">
                <a:latin typeface="Arial Narrow" panose="020B0606020202030204" pitchFamily="34" charset="0"/>
                <a:cs typeface="Angsana New" panose="02020603050405020304" pitchFamily="18" charset="-34"/>
              </a:rPr>
              <a:t>PROYECTOS DE RETORNO DE INVERSIÓN</a:t>
            </a:r>
            <a:endParaRPr lang="es-MX" sz="2400" baseline="30000" dirty="0">
              <a:latin typeface="Arial Narrow" panose="020B0606020202030204" pitchFamily="34" charset="0"/>
              <a:cs typeface="Angsana New" panose="02020603050405020304" pitchFamily="18" charset="-34"/>
            </a:endParaRPr>
          </a:p>
          <a:p>
            <a:pPr algn="l"/>
            <a:endParaRPr lang="es-MX" sz="2400" baseline="30000" dirty="0">
              <a:latin typeface="Arial Narrow" panose="020B0606020202030204" pitchFamily="34" charset="0"/>
              <a:cs typeface="Angsana New" panose="02020603050405020304" pitchFamily="18" charset="-34"/>
            </a:endParaRPr>
          </a:p>
        </p:txBody>
      </p:sp>
      <p:sp>
        <p:nvSpPr>
          <p:cNvPr id="17" name="1 Título"/>
          <p:cNvSpPr txBox="1">
            <a:spLocks/>
          </p:cNvSpPr>
          <p:nvPr/>
        </p:nvSpPr>
        <p:spPr>
          <a:xfrm>
            <a:off x="611560" y="5094185"/>
            <a:ext cx="2408869" cy="164718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400" dirty="0">
                <a:latin typeface="Arial Narrow" panose="020B0606020202030204" pitchFamily="34" charset="0"/>
                <a:cs typeface="Angsana New" panose="02020603050405020304" pitchFamily="18" charset="-34"/>
              </a:rPr>
              <a:t>PROYECTOS DE CONSERVACIÓN Y RESTAURACIÓN</a:t>
            </a:r>
            <a:endParaRPr lang="es-MX" sz="2400" baseline="30000" dirty="0">
              <a:latin typeface="Arial Narrow" panose="020B0606020202030204" pitchFamily="34" charset="0"/>
              <a:cs typeface="Angsana New" panose="02020603050405020304" pitchFamily="18" charset="-34"/>
            </a:endParaRPr>
          </a:p>
          <a:p>
            <a:pPr algn="l"/>
            <a:endParaRPr lang="es-MX" sz="2400" baseline="30000" dirty="0">
              <a:latin typeface="Arial Narrow" panose="020B0606020202030204" pitchFamily="34" charset="0"/>
              <a:cs typeface="Angsana New" panose="02020603050405020304" pitchFamily="18" charset="-34"/>
            </a:endParaRPr>
          </a:p>
        </p:txBody>
      </p:sp>
      <p:sp>
        <p:nvSpPr>
          <p:cNvPr id="18" name="1 Título"/>
          <p:cNvSpPr txBox="1">
            <a:spLocks/>
          </p:cNvSpPr>
          <p:nvPr/>
        </p:nvSpPr>
        <p:spPr>
          <a:xfrm>
            <a:off x="687145" y="2348880"/>
            <a:ext cx="2199863" cy="10981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400" dirty="0">
                <a:latin typeface="Arial Narrow" panose="020B0606020202030204" pitchFamily="34" charset="0"/>
                <a:cs typeface="Angsana New" panose="02020603050405020304" pitchFamily="18" charset="-34"/>
              </a:rPr>
              <a:t>PROYECTOS EDUCATIVOS</a:t>
            </a:r>
            <a:endParaRPr lang="es-MX" sz="2400" baseline="30000" dirty="0">
              <a:latin typeface="Arial Narrow" panose="020B0606020202030204" pitchFamily="34" charset="0"/>
              <a:cs typeface="Angsana New" panose="02020603050405020304" pitchFamily="18" charset="-34"/>
            </a:endParaRPr>
          </a:p>
        </p:txBody>
      </p:sp>
      <p:sp>
        <p:nvSpPr>
          <p:cNvPr id="2" name="1 Rectángulo"/>
          <p:cNvSpPr/>
          <p:nvPr/>
        </p:nvSpPr>
        <p:spPr>
          <a:xfrm>
            <a:off x="970193" y="25460"/>
            <a:ext cx="4393895" cy="523220"/>
          </a:xfrm>
          <a:prstGeom prst="rect">
            <a:avLst/>
          </a:prstGeom>
        </p:spPr>
        <p:txBody>
          <a:bodyPr wrap="none">
            <a:spAutoFit/>
          </a:bodyPr>
          <a:lstStyle/>
          <a:p>
            <a:r>
              <a:rPr lang="es-MX" sz="2800" dirty="0">
                <a:latin typeface="Arial Narrow" panose="020B0606020202030204" pitchFamily="34" charset="0"/>
                <a:ea typeface="Adobe Heiti Std R" pitchFamily="34" charset="-128"/>
              </a:rPr>
              <a:t>GENERACIÓN DE PROYECTO</a:t>
            </a:r>
          </a:p>
        </p:txBody>
      </p:sp>
      <p:sp>
        <p:nvSpPr>
          <p:cNvPr id="30" name="29 Flecha derecha"/>
          <p:cNvSpPr/>
          <p:nvPr/>
        </p:nvSpPr>
        <p:spPr>
          <a:xfrm rot="2331989">
            <a:off x="2774581" y="1891857"/>
            <a:ext cx="1105381" cy="279466"/>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mj-lt"/>
            </a:endParaRPr>
          </a:p>
        </p:txBody>
      </p:sp>
      <p:sp>
        <p:nvSpPr>
          <p:cNvPr id="31" name="30 Flecha derecha"/>
          <p:cNvSpPr/>
          <p:nvPr/>
        </p:nvSpPr>
        <p:spPr>
          <a:xfrm>
            <a:off x="2774580" y="2821215"/>
            <a:ext cx="1105381" cy="279466"/>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latin typeface="+mj-lt"/>
            </a:endParaRPr>
          </a:p>
        </p:txBody>
      </p:sp>
      <p:sp>
        <p:nvSpPr>
          <p:cNvPr id="35" name="34 Rectángulo redondeado"/>
          <p:cNvSpPr/>
          <p:nvPr/>
        </p:nvSpPr>
        <p:spPr>
          <a:xfrm>
            <a:off x="6732240" y="1813233"/>
            <a:ext cx="2177104" cy="3062595"/>
          </a:xfrm>
          <a:prstGeom prst="roundRect">
            <a:avLst/>
          </a:pr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10800000" scaled="1"/>
            <a:tileRect/>
          </a:gra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latin typeface="Arial Narrow" panose="020B0606020202030204" pitchFamily="34" charset="0"/>
            </a:endParaRPr>
          </a:p>
        </p:txBody>
      </p:sp>
      <p:sp>
        <p:nvSpPr>
          <p:cNvPr id="32" name="31 Flecha derecha"/>
          <p:cNvSpPr/>
          <p:nvPr/>
        </p:nvSpPr>
        <p:spPr>
          <a:xfrm>
            <a:off x="2711256" y="4158794"/>
            <a:ext cx="1105381" cy="279466"/>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mj-lt"/>
            </a:endParaRPr>
          </a:p>
        </p:txBody>
      </p:sp>
      <p:sp>
        <p:nvSpPr>
          <p:cNvPr id="33" name="32 Flecha derecha"/>
          <p:cNvSpPr/>
          <p:nvPr/>
        </p:nvSpPr>
        <p:spPr>
          <a:xfrm rot="19129411">
            <a:off x="2802739" y="5052459"/>
            <a:ext cx="1105381" cy="279466"/>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latin typeface="+mj-lt"/>
            </a:endParaRPr>
          </a:p>
        </p:txBody>
      </p:sp>
      <p:sp>
        <p:nvSpPr>
          <p:cNvPr id="34" name="33 Flecha derecha"/>
          <p:cNvSpPr/>
          <p:nvPr/>
        </p:nvSpPr>
        <p:spPr>
          <a:xfrm rot="10800000">
            <a:off x="6058907" y="3147636"/>
            <a:ext cx="1105381" cy="279466"/>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mj-lt"/>
            </a:endParaRPr>
          </a:p>
        </p:txBody>
      </p:sp>
      <p:sp>
        <p:nvSpPr>
          <p:cNvPr id="29" name="1 Título"/>
          <p:cNvSpPr>
            <a:spLocks noGrp="1"/>
          </p:cNvSpPr>
          <p:nvPr>
            <p:ph type="title"/>
          </p:nvPr>
        </p:nvSpPr>
        <p:spPr>
          <a:xfrm>
            <a:off x="6965128" y="1628800"/>
            <a:ext cx="2088232" cy="3319036"/>
          </a:xfrm>
        </p:spPr>
        <p:txBody>
          <a:bodyPr>
            <a:normAutofit/>
          </a:bodyPr>
          <a:lstStyle/>
          <a:p>
            <a:pPr algn="l"/>
            <a:r>
              <a:rPr lang="es-MX" sz="2000" dirty="0">
                <a:latin typeface="Arial Narrow" panose="020B0606020202030204" pitchFamily="34" charset="0"/>
                <a:ea typeface="Adobe Heiti Std R" pitchFamily="34" charset="-128"/>
                <a:cs typeface="Angsana New" panose="02020603050405020304" pitchFamily="18" charset="-34"/>
              </a:rPr>
              <a:t>PROPIETARIOS </a:t>
            </a:r>
            <a:br>
              <a:rPr lang="es-MX" sz="2000" dirty="0">
                <a:latin typeface="Arial Narrow" panose="020B0606020202030204" pitchFamily="34" charset="0"/>
                <a:ea typeface="Adobe Heiti Std R" pitchFamily="34" charset="-128"/>
                <a:cs typeface="Angsana New" panose="02020603050405020304" pitchFamily="18" charset="-34"/>
              </a:rPr>
            </a:br>
            <a:br>
              <a:rPr lang="es-MX" sz="2000" dirty="0">
                <a:latin typeface="Arial Narrow" panose="020B0606020202030204" pitchFamily="34" charset="0"/>
                <a:ea typeface="Adobe Heiti Std R" pitchFamily="34" charset="-128"/>
                <a:cs typeface="Angsana New" panose="02020603050405020304" pitchFamily="18" charset="-34"/>
              </a:rPr>
            </a:br>
            <a:r>
              <a:rPr lang="es-MX" sz="2000" dirty="0">
                <a:latin typeface="Arial Narrow" panose="020B0606020202030204" pitchFamily="34" charset="0"/>
                <a:ea typeface="Adobe Heiti Std R" pitchFamily="34" charset="-128"/>
                <a:cs typeface="Angsana New" panose="02020603050405020304" pitchFamily="18" charset="-34"/>
              </a:rPr>
              <a:t>OPD-GOBIERNO</a:t>
            </a:r>
            <a:br>
              <a:rPr lang="es-MX" sz="2000" dirty="0">
                <a:latin typeface="Arial Narrow" panose="020B0606020202030204" pitchFamily="34" charset="0"/>
                <a:ea typeface="Adobe Heiti Std R" pitchFamily="34" charset="-128"/>
                <a:cs typeface="Angsana New" panose="02020603050405020304" pitchFamily="18" charset="-34"/>
              </a:rPr>
            </a:br>
            <a:br>
              <a:rPr lang="es-MX" sz="2000" dirty="0">
                <a:latin typeface="Arial Narrow" panose="020B0606020202030204" pitchFamily="34" charset="0"/>
                <a:ea typeface="Adobe Heiti Std R" pitchFamily="34" charset="-128"/>
                <a:cs typeface="Angsana New" panose="02020603050405020304" pitchFamily="18" charset="-34"/>
              </a:rPr>
            </a:br>
            <a:r>
              <a:rPr lang="es-MX" sz="2000" dirty="0">
                <a:latin typeface="Arial Narrow" panose="020B0606020202030204" pitchFamily="34" charset="0"/>
                <a:ea typeface="Adobe Heiti Std R" pitchFamily="34" charset="-128"/>
                <a:cs typeface="Angsana New" panose="02020603050405020304" pitchFamily="18" charset="-34"/>
              </a:rPr>
              <a:t>UNIVERSIDADES</a:t>
            </a:r>
            <a:br>
              <a:rPr lang="es-MX" sz="2000" dirty="0">
                <a:latin typeface="Arial Narrow" panose="020B0606020202030204" pitchFamily="34" charset="0"/>
                <a:ea typeface="Adobe Heiti Std R" pitchFamily="34" charset="-128"/>
                <a:cs typeface="Angsana New" panose="02020603050405020304" pitchFamily="18" charset="-34"/>
              </a:rPr>
            </a:br>
            <a:br>
              <a:rPr lang="es-MX" sz="2000" dirty="0">
                <a:latin typeface="Arial Narrow" panose="020B0606020202030204" pitchFamily="34" charset="0"/>
                <a:ea typeface="Adobe Heiti Std R" pitchFamily="34" charset="-128"/>
                <a:cs typeface="Angsana New" panose="02020603050405020304" pitchFamily="18" charset="-34"/>
              </a:rPr>
            </a:br>
            <a:r>
              <a:rPr lang="es-MX" sz="2000" dirty="0">
                <a:latin typeface="Arial Narrow" panose="020B0606020202030204" pitchFamily="34" charset="0"/>
                <a:ea typeface="Adobe Heiti Std R" pitchFamily="34" charset="-128"/>
                <a:cs typeface="Angsana New" panose="02020603050405020304" pitchFamily="18" charset="-34"/>
              </a:rPr>
              <a:t>USUARIOS</a:t>
            </a:r>
          </a:p>
        </p:txBody>
      </p:sp>
      <p:pic>
        <p:nvPicPr>
          <p:cNvPr id="41" name="Picture 3" descr="C:\Users\Usuario\Documents\bosque de la primavera\iteso\ponencia 2018\iteso.jpg"/>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p:blipFill>
        <p:spPr bwMode="auto">
          <a:xfrm>
            <a:off x="4211960" y="3578447"/>
            <a:ext cx="1441330" cy="1440160"/>
          </a:xfrm>
          <a:prstGeom prst="rect">
            <a:avLst/>
          </a:prstGeom>
          <a:solidFill>
            <a:schemeClr val="bg1">
              <a:alpha val="37000"/>
            </a:schemeClr>
          </a:solidFill>
        </p:spPr>
      </p:pic>
      <p:sp>
        <p:nvSpPr>
          <p:cNvPr id="43" name="1 Título"/>
          <p:cNvSpPr txBox="1">
            <a:spLocks/>
          </p:cNvSpPr>
          <p:nvPr/>
        </p:nvSpPr>
        <p:spPr>
          <a:xfrm>
            <a:off x="1038929" y="551179"/>
            <a:ext cx="8100391" cy="177346"/>
          </a:xfrm>
          <a:prstGeom prst="rect">
            <a:avLst/>
          </a:prstGeom>
          <a:solidFill>
            <a:schemeClr val="bg1">
              <a:lumMod val="75000"/>
            </a:schemeClr>
          </a:solidFill>
        </p:spPr>
        <p:txBody>
          <a:bodyPr vert="horz" lIns="91440" tIns="45720" rIns="91440" bIns="45720" rtlCol="0" anchor="ctr">
            <a:normAutofit fontScale="4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MX" sz="1800" b="1" dirty="0">
              <a:latin typeface="Arial Narrow" panose="020B0606020202030204" pitchFamily="34" charset="0"/>
              <a:ea typeface="Adobe Heiti Std R" pitchFamily="34" charset="-128"/>
              <a:cs typeface="Angsana New" panose="02020603050405020304" pitchFamily="18" charset="-34"/>
            </a:endParaRPr>
          </a:p>
        </p:txBody>
      </p:sp>
      <p:pic>
        <p:nvPicPr>
          <p:cNvPr id="38" name="37 Imagen"/>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211960" y="5018607"/>
            <a:ext cx="1440160" cy="1486420"/>
          </a:xfrm>
          <a:prstGeom prst="rect">
            <a:avLst/>
          </a:prstGeom>
        </p:spPr>
      </p:pic>
      <p:pic>
        <p:nvPicPr>
          <p:cNvPr id="44" name="Picture 6" descr="C:\Users\Usuario\Documents\bosque de la primavera\ferall\Sin título-1.jpg"/>
          <p:cNvPicPr>
            <a:picLocks noChangeAspect="1" noChangeArrowheads="1"/>
          </p:cNvPicPr>
          <p:nvPr/>
        </p:nvPicPr>
        <p:blipFill>
          <a:blip r:embed="rId6" cstate="email">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4213130" y="811632"/>
            <a:ext cx="1440160" cy="1418311"/>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5" descr="Imagen relacionada"/>
          <p:cNvPicPr>
            <a:picLocks noChangeAspect="1" noChangeArrowheads="1"/>
          </p:cNvPicPr>
          <p:nvPr/>
        </p:nvPicPr>
        <p:blipFill rotWithShape="1">
          <a:blip r:embed="rId8" cstate="email">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a:ext>
            </a:extLst>
          </a:blip>
          <a:srcRect l="6915" t="10332" r="8131" b="6567"/>
          <a:stretch/>
        </p:blipFill>
        <p:spPr bwMode="auto">
          <a:xfrm>
            <a:off x="4211960" y="2197561"/>
            <a:ext cx="1440160" cy="1408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63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1000"/>
                                        <p:tgtEl>
                                          <p:spTgt spid="27"/>
                                        </p:tgtEl>
                                      </p:cBhvr>
                                    </p:animEffect>
                                    <p:anim calcmode="lin" valueType="num">
                                      <p:cBhvr>
                                        <p:cTn id="33" dur="1000" fill="hold"/>
                                        <p:tgtEl>
                                          <p:spTgt spid="27"/>
                                        </p:tgtEl>
                                        <p:attrNameLst>
                                          <p:attrName>ppt_x</p:attrName>
                                        </p:attrNameLst>
                                      </p:cBhvr>
                                      <p:tavLst>
                                        <p:tav tm="0">
                                          <p:val>
                                            <p:strVal val="#ppt_x"/>
                                          </p:val>
                                        </p:tav>
                                        <p:tav tm="100000">
                                          <p:val>
                                            <p:strVal val="#ppt_x"/>
                                          </p:val>
                                        </p:tav>
                                      </p:tavLst>
                                    </p:anim>
                                    <p:anim calcmode="lin" valueType="num">
                                      <p:cBhvr>
                                        <p:cTn id="34" dur="1000" fill="hold"/>
                                        <p:tgtEl>
                                          <p:spTgt spid="2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1000"/>
                                        <p:tgtEl>
                                          <p:spTgt spid="26"/>
                                        </p:tgtEl>
                                      </p:cBhvr>
                                    </p:animEffect>
                                    <p:anim calcmode="lin" valueType="num">
                                      <p:cBhvr>
                                        <p:cTn id="38" dur="1000" fill="hold"/>
                                        <p:tgtEl>
                                          <p:spTgt spid="26"/>
                                        </p:tgtEl>
                                        <p:attrNameLst>
                                          <p:attrName>ppt_x</p:attrName>
                                        </p:attrNameLst>
                                      </p:cBhvr>
                                      <p:tavLst>
                                        <p:tav tm="0">
                                          <p:val>
                                            <p:strVal val="#ppt_x"/>
                                          </p:val>
                                        </p:tav>
                                        <p:tav tm="100000">
                                          <p:val>
                                            <p:strVal val="#ppt_x"/>
                                          </p:val>
                                        </p:tav>
                                      </p:tavLst>
                                    </p:anim>
                                    <p:anim calcmode="lin" valueType="num">
                                      <p:cBhvr>
                                        <p:cTn id="39" dur="1000" fill="hold"/>
                                        <p:tgtEl>
                                          <p:spTgt spid="2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1000"/>
                                        <p:tgtEl>
                                          <p:spTgt spid="29"/>
                                        </p:tgtEl>
                                      </p:cBhvr>
                                    </p:animEffect>
                                    <p:anim calcmode="lin" valueType="num">
                                      <p:cBhvr>
                                        <p:cTn id="58" dur="1000" fill="hold"/>
                                        <p:tgtEl>
                                          <p:spTgt spid="29"/>
                                        </p:tgtEl>
                                        <p:attrNameLst>
                                          <p:attrName>ppt_x</p:attrName>
                                        </p:attrNameLst>
                                      </p:cBhvr>
                                      <p:tavLst>
                                        <p:tav tm="0">
                                          <p:val>
                                            <p:strVal val="#ppt_x"/>
                                          </p:val>
                                        </p:tav>
                                        <p:tav tm="100000">
                                          <p:val>
                                            <p:strVal val="#ppt_x"/>
                                          </p:val>
                                        </p:tav>
                                      </p:tavLst>
                                    </p:anim>
                                    <p:anim calcmode="lin" valueType="num">
                                      <p:cBhvr>
                                        <p:cTn id="59" dur="1000" fill="hold"/>
                                        <p:tgtEl>
                                          <p:spTgt spid="29"/>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1000"/>
                                        <p:tgtEl>
                                          <p:spTgt spid="30"/>
                                        </p:tgtEl>
                                      </p:cBhvr>
                                    </p:animEffect>
                                    <p:anim calcmode="lin" valueType="num">
                                      <p:cBhvr>
                                        <p:cTn id="63" dur="1000" fill="hold"/>
                                        <p:tgtEl>
                                          <p:spTgt spid="30"/>
                                        </p:tgtEl>
                                        <p:attrNameLst>
                                          <p:attrName>ppt_x</p:attrName>
                                        </p:attrNameLst>
                                      </p:cBhvr>
                                      <p:tavLst>
                                        <p:tav tm="0">
                                          <p:val>
                                            <p:strVal val="#ppt_x"/>
                                          </p:val>
                                        </p:tav>
                                        <p:tav tm="100000">
                                          <p:val>
                                            <p:strVal val="#ppt_x"/>
                                          </p:val>
                                        </p:tav>
                                      </p:tavLst>
                                    </p:anim>
                                    <p:anim calcmode="lin" valueType="num">
                                      <p:cBhvr>
                                        <p:cTn id="64" dur="1000" fill="hold"/>
                                        <p:tgtEl>
                                          <p:spTgt spid="3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fade">
                                      <p:cBhvr>
                                        <p:cTn id="72" dur="1000"/>
                                        <p:tgtEl>
                                          <p:spTgt spid="32"/>
                                        </p:tgtEl>
                                      </p:cBhvr>
                                    </p:animEffect>
                                    <p:anim calcmode="lin" valueType="num">
                                      <p:cBhvr>
                                        <p:cTn id="73" dur="1000" fill="hold"/>
                                        <p:tgtEl>
                                          <p:spTgt spid="32"/>
                                        </p:tgtEl>
                                        <p:attrNameLst>
                                          <p:attrName>ppt_x</p:attrName>
                                        </p:attrNameLst>
                                      </p:cBhvr>
                                      <p:tavLst>
                                        <p:tav tm="0">
                                          <p:val>
                                            <p:strVal val="#ppt_x"/>
                                          </p:val>
                                        </p:tav>
                                        <p:tav tm="100000">
                                          <p:val>
                                            <p:strVal val="#ppt_x"/>
                                          </p:val>
                                        </p:tav>
                                      </p:tavLst>
                                    </p:anim>
                                    <p:anim calcmode="lin" valueType="num">
                                      <p:cBhvr>
                                        <p:cTn id="74" dur="1000" fill="hold"/>
                                        <p:tgtEl>
                                          <p:spTgt spid="3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fade">
                                      <p:cBhvr>
                                        <p:cTn id="82" dur="1000"/>
                                        <p:tgtEl>
                                          <p:spTgt spid="34"/>
                                        </p:tgtEl>
                                      </p:cBhvr>
                                    </p:animEffect>
                                    <p:anim calcmode="lin" valueType="num">
                                      <p:cBhvr>
                                        <p:cTn id="83" dur="1000" fill="hold"/>
                                        <p:tgtEl>
                                          <p:spTgt spid="34"/>
                                        </p:tgtEl>
                                        <p:attrNameLst>
                                          <p:attrName>ppt_x</p:attrName>
                                        </p:attrNameLst>
                                      </p:cBhvr>
                                      <p:tavLst>
                                        <p:tav tm="0">
                                          <p:val>
                                            <p:strVal val="#ppt_x"/>
                                          </p:val>
                                        </p:tav>
                                        <p:tav tm="100000">
                                          <p:val>
                                            <p:strVal val="#ppt_x"/>
                                          </p:val>
                                        </p:tav>
                                      </p:tavLst>
                                    </p:anim>
                                    <p:anim calcmode="lin" valueType="num">
                                      <p:cBhvr>
                                        <p:cTn id="84" dur="1000" fill="hold"/>
                                        <p:tgtEl>
                                          <p:spTgt spid="3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nodeType="clickEffect">
                                  <p:stCondLst>
                                    <p:cond delay="0"/>
                                  </p:stCondLst>
                                  <p:childTnLst>
                                    <p:set>
                                      <p:cBhvr>
                                        <p:cTn id="93" dur="1" fill="hold">
                                          <p:stCondLst>
                                            <p:cond delay="0"/>
                                          </p:stCondLst>
                                        </p:cTn>
                                        <p:tgtEl>
                                          <p:spTgt spid="41"/>
                                        </p:tgtEl>
                                        <p:attrNameLst>
                                          <p:attrName>style.visibility</p:attrName>
                                        </p:attrNameLst>
                                      </p:cBhvr>
                                      <p:to>
                                        <p:strVal val="visible"/>
                                      </p:to>
                                    </p:set>
                                    <p:animEffect transition="in" filter="fade">
                                      <p:cBhvr>
                                        <p:cTn id="94" dur="1000"/>
                                        <p:tgtEl>
                                          <p:spTgt spid="41"/>
                                        </p:tgtEl>
                                      </p:cBhvr>
                                    </p:animEffect>
                                    <p:anim calcmode="lin" valueType="num">
                                      <p:cBhvr>
                                        <p:cTn id="95" dur="1000" fill="hold"/>
                                        <p:tgtEl>
                                          <p:spTgt spid="41"/>
                                        </p:tgtEl>
                                        <p:attrNameLst>
                                          <p:attrName>ppt_x</p:attrName>
                                        </p:attrNameLst>
                                      </p:cBhvr>
                                      <p:tavLst>
                                        <p:tav tm="0">
                                          <p:val>
                                            <p:strVal val="#ppt_x"/>
                                          </p:val>
                                        </p:tav>
                                        <p:tav tm="100000">
                                          <p:val>
                                            <p:strVal val="#ppt_x"/>
                                          </p:val>
                                        </p:tav>
                                      </p:tavLst>
                                    </p:anim>
                                    <p:anim calcmode="lin" valueType="num">
                                      <p:cBhvr>
                                        <p:cTn id="96" dur="1000" fill="hold"/>
                                        <p:tgtEl>
                                          <p:spTgt spid="41"/>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Effect transition="in" filter="fade">
                                      <p:cBhvr>
                                        <p:cTn id="99" dur="1000"/>
                                        <p:tgtEl>
                                          <p:spTgt spid="43"/>
                                        </p:tgtEl>
                                      </p:cBhvr>
                                    </p:animEffect>
                                    <p:anim calcmode="lin" valueType="num">
                                      <p:cBhvr>
                                        <p:cTn id="100" dur="1000" fill="hold"/>
                                        <p:tgtEl>
                                          <p:spTgt spid="43"/>
                                        </p:tgtEl>
                                        <p:attrNameLst>
                                          <p:attrName>ppt_x</p:attrName>
                                        </p:attrNameLst>
                                      </p:cBhvr>
                                      <p:tavLst>
                                        <p:tav tm="0">
                                          <p:val>
                                            <p:strVal val="#ppt_x"/>
                                          </p:val>
                                        </p:tav>
                                        <p:tav tm="100000">
                                          <p:val>
                                            <p:strVal val="#ppt_x"/>
                                          </p:val>
                                        </p:tav>
                                      </p:tavLst>
                                    </p:anim>
                                    <p:anim calcmode="lin" valueType="num">
                                      <p:cBhvr>
                                        <p:cTn id="101" dur="1000" fill="hold"/>
                                        <p:tgtEl>
                                          <p:spTgt spid="43"/>
                                        </p:tgtEl>
                                        <p:attrNameLst>
                                          <p:attrName>ppt_y</p:attrName>
                                        </p:attrNameLst>
                                      </p:cBhvr>
                                      <p:tavLst>
                                        <p:tav tm="0">
                                          <p:val>
                                            <p:strVal val="#ppt_y+.1"/>
                                          </p:val>
                                        </p:tav>
                                        <p:tav tm="100000">
                                          <p:val>
                                            <p:strVal val="#ppt_y"/>
                                          </p:val>
                                        </p:tav>
                                      </p:tavLst>
                                    </p:anim>
                                  </p:childTnLst>
                                </p:cTn>
                              </p:par>
                              <p:par>
                                <p:cTn id="102" presetID="42" presetClass="entr" presetSubtype="0" fill="hold" nodeType="withEffect">
                                  <p:stCondLst>
                                    <p:cond delay="0"/>
                                  </p:stCondLst>
                                  <p:childTnLst>
                                    <p:set>
                                      <p:cBhvr>
                                        <p:cTn id="103" dur="1" fill="hold">
                                          <p:stCondLst>
                                            <p:cond delay="0"/>
                                          </p:stCondLst>
                                        </p:cTn>
                                        <p:tgtEl>
                                          <p:spTgt spid="44"/>
                                        </p:tgtEl>
                                        <p:attrNameLst>
                                          <p:attrName>style.visibility</p:attrName>
                                        </p:attrNameLst>
                                      </p:cBhvr>
                                      <p:to>
                                        <p:strVal val="visible"/>
                                      </p:to>
                                    </p:set>
                                    <p:animEffect transition="in" filter="fade">
                                      <p:cBhvr>
                                        <p:cTn id="104" dur="1000"/>
                                        <p:tgtEl>
                                          <p:spTgt spid="44"/>
                                        </p:tgtEl>
                                      </p:cBhvr>
                                    </p:animEffect>
                                    <p:anim calcmode="lin" valueType="num">
                                      <p:cBhvr>
                                        <p:cTn id="105" dur="1000" fill="hold"/>
                                        <p:tgtEl>
                                          <p:spTgt spid="44"/>
                                        </p:tgtEl>
                                        <p:attrNameLst>
                                          <p:attrName>ppt_x</p:attrName>
                                        </p:attrNameLst>
                                      </p:cBhvr>
                                      <p:tavLst>
                                        <p:tav tm="0">
                                          <p:val>
                                            <p:strVal val="#ppt_x"/>
                                          </p:val>
                                        </p:tav>
                                        <p:tav tm="100000">
                                          <p:val>
                                            <p:strVal val="#ppt_x"/>
                                          </p:val>
                                        </p:tav>
                                      </p:tavLst>
                                    </p:anim>
                                    <p:anim calcmode="lin" valueType="num">
                                      <p:cBhvr>
                                        <p:cTn id="106" dur="1000" fill="hold"/>
                                        <p:tgtEl>
                                          <p:spTgt spid="44"/>
                                        </p:tgtEl>
                                        <p:attrNameLst>
                                          <p:attrName>ppt_y</p:attrName>
                                        </p:attrNameLst>
                                      </p:cBhvr>
                                      <p:tavLst>
                                        <p:tav tm="0">
                                          <p:val>
                                            <p:strVal val="#ppt_y+.1"/>
                                          </p:val>
                                        </p:tav>
                                        <p:tav tm="100000">
                                          <p:val>
                                            <p:strVal val="#ppt_y"/>
                                          </p:val>
                                        </p:tav>
                                      </p:tavLst>
                                    </p:anim>
                                  </p:childTnLst>
                                </p:cTn>
                              </p:par>
                              <p:par>
                                <p:cTn id="107" presetID="42" presetClass="entr" presetSubtype="0" fill="hold" nodeType="with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24" grpId="0" animBg="1"/>
      <p:bldP spid="23" grpId="0" animBg="1"/>
      <p:bldP spid="4" grpId="0" animBg="1"/>
      <p:bldP spid="15" grpId="0"/>
      <p:bldP spid="16" grpId="0"/>
      <p:bldP spid="17" grpId="0"/>
      <p:bldP spid="18" grpId="0"/>
      <p:bldP spid="30" grpId="0" animBg="1"/>
      <p:bldP spid="31" grpId="0" animBg="1"/>
      <p:bldP spid="35" grpId="0" animBg="1"/>
      <p:bldP spid="32" grpId="0" animBg="1"/>
      <p:bldP spid="33" grpId="0" animBg="1"/>
      <p:bldP spid="34" grpId="0" animBg="1"/>
      <p:bldP spid="29" grpId="0"/>
      <p:bldP spid="4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26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2134" y="21869"/>
            <a:ext cx="8676455" cy="6858000"/>
          </a:xfrm>
          <a:prstGeom prst="rect">
            <a:avLst/>
          </a:prstGeom>
        </p:spPr>
      </p:pic>
      <p:sp>
        <p:nvSpPr>
          <p:cNvPr id="4" name="1 Título"/>
          <p:cNvSpPr txBox="1">
            <a:spLocks/>
          </p:cNvSpPr>
          <p:nvPr/>
        </p:nvSpPr>
        <p:spPr>
          <a:xfrm rot="16200000">
            <a:off x="-3198616" y="3191841"/>
            <a:ext cx="6858000" cy="474318"/>
          </a:xfrm>
          <a:prstGeom prst="rect">
            <a:avLst/>
          </a:prstGeom>
          <a:solidFill>
            <a:schemeClr val="bg1">
              <a:lumMod val="7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1800" b="1" dirty="0">
                <a:latin typeface="Arial Narrow" panose="020B0606020202030204" pitchFamily="34" charset="0"/>
                <a:ea typeface="Adobe Heiti Std R" pitchFamily="34" charset="-128"/>
                <a:cs typeface="Angsana New" panose="02020603050405020304" pitchFamily="18" charset="-34"/>
              </a:rPr>
              <a:t>R E L A C I O N E S   </a:t>
            </a:r>
            <a:r>
              <a:rPr lang="es-MX" sz="1800" b="1" dirty="0" err="1">
                <a:latin typeface="Arial Narrow" panose="020B0606020202030204" pitchFamily="34" charset="0"/>
                <a:ea typeface="Adobe Heiti Std R" pitchFamily="34" charset="-128"/>
                <a:cs typeface="Angsana New" panose="02020603050405020304" pitchFamily="18" charset="-34"/>
              </a:rPr>
              <a:t>S</a:t>
            </a:r>
            <a:r>
              <a:rPr lang="es-MX" sz="1800" b="1" dirty="0">
                <a:latin typeface="Arial Narrow" panose="020B0606020202030204" pitchFamily="34" charset="0"/>
                <a:ea typeface="Adobe Heiti Std R" pitchFamily="34" charset="-128"/>
                <a:cs typeface="Angsana New" panose="02020603050405020304" pitchFamily="18" charset="-34"/>
              </a:rPr>
              <a:t> I N É R G I C A S </a:t>
            </a:r>
            <a:r>
              <a:rPr lang="es-MX" sz="1600" b="1" dirty="0">
                <a:latin typeface="Arial Narrow" panose="020B0606020202030204" pitchFamily="34" charset="0"/>
                <a:ea typeface="Adobe Heiti Std R" pitchFamily="34" charset="-128"/>
                <a:cs typeface="Angsana New" panose="02020603050405020304" pitchFamily="18" charset="-34"/>
              </a:rPr>
              <a:t> </a:t>
            </a:r>
          </a:p>
        </p:txBody>
      </p:sp>
      <p:sp>
        <p:nvSpPr>
          <p:cNvPr id="2" name="1 Rectángulo"/>
          <p:cNvSpPr/>
          <p:nvPr/>
        </p:nvSpPr>
        <p:spPr>
          <a:xfrm>
            <a:off x="970193" y="25460"/>
            <a:ext cx="4312143" cy="523220"/>
          </a:xfrm>
          <a:prstGeom prst="rect">
            <a:avLst/>
          </a:prstGeom>
        </p:spPr>
        <p:txBody>
          <a:bodyPr wrap="none">
            <a:spAutoFit/>
          </a:bodyPr>
          <a:lstStyle/>
          <a:p>
            <a:r>
              <a:rPr lang="es-MX" sz="2800" dirty="0">
                <a:latin typeface="Arial Narrow" panose="020B0606020202030204" pitchFamily="34" charset="0"/>
                <a:ea typeface="Adobe Heiti Std R" pitchFamily="34" charset="-128"/>
              </a:rPr>
              <a:t>EJECUCIÓN DE PROYECTOS</a:t>
            </a:r>
          </a:p>
        </p:txBody>
      </p:sp>
      <p:sp>
        <p:nvSpPr>
          <p:cNvPr id="43" name="1 Título"/>
          <p:cNvSpPr txBox="1">
            <a:spLocks/>
          </p:cNvSpPr>
          <p:nvPr/>
        </p:nvSpPr>
        <p:spPr>
          <a:xfrm>
            <a:off x="1038929" y="551179"/>
            <a:ext cx="8100391" cy="177346"/>
          </a:xfrm>
          <a:prstGeom prst="rect">
            <a:avLst/>
          </a:prstGeom>
          <a:solidFill>
            <a:schemeClr val="bg1">
              <a:lumMod val="75000"/>
            </a:schemeClr>
          </a:solidFill>
        </p:spPr>
        <p:txBody>
          <a:bodyPr vert="horz" lIns="91440" tIns="45720" rIns="91440" bIns="45720" rtlCol="0" anchor="ctr">
            <a:normAutofit fontScale="4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MX" sz="1800" b="1" dirty="0">
              <a:latin typeface="Arial Narrow" panose="020B0606020202030204" pitchFamily="34" charset="0"/>
              <a:ea typeface="Adobe Heiti Std R" pitchFamily="34" charset="-128"/>
              <a:cs typeface="Angsana New" panose="02020603050405020304" pitchFamily="18" charset="-34"/>
            </a:endParaRPr>
          </a:p>
        </p:txBody>
      </p:sp>
      <p:sp>
        <p:nvSpPr>
          <p:cNvPr id="48" name="47 Rectángulo redondeado"/>
          <p:cNvSpPr/>
          <p:nvPr/>
        </p:nvSpPr>
        <p:spPr>
          <a:xfrm>
            <a:off x="6589289" y="2959369"/>
            <a:ext cx="2505360" cy="1687542"/>
          </a:xfrm>
          <a:prstGeom prst="roundRect">
            <a:avLst/>
          </a:prstGeom>
          <a:solidFill>
            <a:schemeClr val="accent3">
              <a:lumMod val="60000"/>
              <a:lumOff val="40000"/>
              <a:alpha val="42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Arial Narrow" panose="020B0606020202030204" pitchFamily="34" charset="0"/>
            </a:endParaRPr>
          </a:p>
        </p:txBody>
      </p:sp>
      <p:sp>
        <p:nvSpPr>
          <p:cNvPr id="44" name="1 Título"/>
          <p:cNvSpPr txBox="1">
            <a:spLocks/>
          </p:cNvSpPr>
          <p:nvPr/>
        </p:nvSpPr>
        <p:spPr>
          <a:xfrm>
            <a:off x="6156176" y="3287291"/>
            <a:ext cx="3348372" cy="107781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800" dirty="0">
                <a:latin typeface="Arial Narrow" panose="020B0606020202030204" pitchFamily="34" charset="0"/>
                <a:ea typeface="Adobe Heiti Std R" pitchFamily="34" charset="-128"/>
                <a:cs typeface="Angsana New" panose="02020603050405020304" pitchFamily="18" charset="-34"/>
              </a:rPr>
              <a:t>Restauración de </a:t>
            </a:r>
          </a:p>
          <a:p>
            <a:r>
              <a:rPr lang="es-MX" sz="2800" dirty="0">
                <a:latin typeface="Arial Narrow" panose="020B0606020202030204" pitchFamily="34" charset="0"/>
                <a:ea typeface="Adobe Heiti Std R" pitchFamily="34" charset="-128"/>
                <a:cs typeface="Angsana New" panose="02020603050405020304" pitchFamily="18" charset="-34"/>
              </a:rPr>
              <a:t>rutas ciclistas</a:t>
            </a:r>
          </a:p>
        </p:txBody>
      </p:sp>
      <p:sp>
        <p:nvSpPr>
          <p:cNvPr id="50" name="49 Rectángulo redondeado"/>
          <p:cNvSpPr/>
          <p:nvPr/>
        </p:nvSpPr>
        <p:spPr>
          <a:xfrm>
            <a:off x="638779" y="850812"/>
            <a:ext cx="2219155" cy="5904656"/>
          </a:xfrm>
          <a:prstGeom prst="roundRect">
            <a:avLst/>
          </a:prstGeom>
          <a:solidFill>
            <a:srgbClr val="FFC000">
              <a:alpha val="13000"/>
            </a:srgb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Arial Narrow" panose="020B0606020202030204" pitchFamily="34" charset="0"/>
            </a:endParaRPr>
          </a:p>
        </p:txBody>
      </p:sp>
      <p:sp>
        <p:nvSpPr>
          <p:cNvPr id="51" name="50 Rectángulo redondeado"/>
          <p:cNvSpPr/>
          <p:nvPr/>
        </p:nvSpPr>
        <p:spPr>
          <a:xfrm>
            <a:off x="3095836" y="1340768"/>
            <a:ext cx="3204356" cy="4896544"/>
          </a:xfrm>
          <a:prstGeom prst="roundRect">
            <a:avLst/>
          </a:prstGeom>
          <a:solidFill>
            <a:schemeClr val="accent2">
              <a:lumMod val="60000"/>
              <a:lumOff val="40000"/>
              <a:alpha val="27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Arial Narrow" panose="020B0606020202030204" pitchFamily="34" charset="0"/>
            </a:endParaRPr>
          </a:p>
        </p:txBody>
      </p:sp>
      <p:sp>
        <p:nvSpPr>
          <p:cNvPr id="45" name="1 Título"/>
          <p:cNvSpPr txBox="1">
            <a:spLocks/>
          </p:cNvSpPr>
          <p:nvPr/>
        </p:nvSpPr>
        <p:spPr>
          <a:xfrm>
            <a:off x="3095835" y="3140968"/>
            <a:ext cx="3348372" cy="11580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a:latin typeface="Arial Narrow" panose="020B0606020202030204" pitchFamily="34" charset="0"/>
                <a:ea typeface="Adobe Heiti Std R" pitchFamily="34" charset="-128"/>
                <a:cs typeface="Angsana New" panose="02020603050405020304" pitchFamily="18" charset="-34"/>
              </a:rPr>
              <a:t>Aplicación de conocimiento</a:t>
            </a:r>
          </a:p>
          <a:p>
            <a:pPr algn="l"/>
            <a:r>
              <a:rPr lang="es-MX" sz="2400" dirty="0">
                <a:latin typeface="Arial Narrow" panose="020B0606020202030204" pitchFamily="34" charset="0"/>
                <a:ea typeface="Adobe Heiti Std R" pitchFamily="34" charset="-128"/>
                <a:cs typeface="Angsana New" panose="02020603050405020304" pitchFamily="18" charset="-34"/>
              </a:rPr>
              <a:t>Adquirido</a:t>
            </a:r>
            <a:br>
              <a:rPr lang="es-MX" sz="2400" dirty="0">
                <a:latin typeface="Arial Narrow" panose="020B0606020202030204" pitchFamily="34" charset="0"/>
                <a:ea typeface="Adobe Heiti Std R" pitchFamily="34" charset="-128"/>
                <a:cs typeface="Angsana New" panose="02020603050405020304" pitchFamily="18" charset="-34"/>
              </a:rPr>
            </a:br>
            <a:endParaRPr lang="es-MX" sz="2400" dirty="0">
              <a:latin typeface="Arial Narrow" panose="020B0606020202030204" pitchFamily="34" charset="0"/>
              <a:ea typeface="Adobe Heiti Std R" pitchFamily="34" charset="-128"/>
              <a:cs typeface="Angsana New" panose="02020603050405020304" pitchFamily="18" charset="-34"/>
            </a:endParaRPr>
          </a:p>
        </p:txBody>
      </p:sp>
      <p:sp>
        <p:nvSpPr>
          <p:cNvPr id="46" name="1 Título"/>
          <p:cNvSpPr txBox="1">
            <a:spLocks/>
          </p:cNvSpPr>
          <p:nvPr/>
        </p:nvSpPr>
        <p:spPr>
          <a:xfrm>
            <a:off x="3131840" y="3944199"/>
            <a:ext cx="3348372" cy="16620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a:latin typeface="Arial Narrow" panose="020B0606020202030204" pitchFamily="34" charset="0"/>
                <a:ea typeface="Adobe Heiti Std R" pitchFamily="34" charset="-128"/>
                <a:cs typeface="Angsana New" panose="02020603050405020304" pitchFamily="18" charset="-34"/>
              </a:rPr>
              <a:t>Supervisión de técnicas</a:t>
            </a:r>
            <a:br>
              <a:rPr lang="es-MX" sz="2400" dirty="0">
                <a:latin typeface="Arial Narrow" panose="020B0606020202030204" pitchFamily="34" charset="0"/>
                <a:ea typeface="Adobe Heiti Std R" pitchFamily="34" charset="-128"/>
                <a:cs typeface="Angsana New" panose="02020603050405020304" pitchFamily="18" charset="-34"/>
              </a:rPr>
            </a:br>
            <a:r>
              <a:rPr lang="es-MX" sz="2400" dirty="0">
                <a:latin typeface="Arial Narrow" panose="020B0606020202030204" pitchFamily="34" charset="0"/>
                <a:ea typeface="Adobe Heiti Std R" pitchFamily="34" charset="-128"/>
                <a:cs typeface="Angsana New" panose="02020603050405020304" pitchFamily="18" charset="-34"/>
              </a:rPr>
              <a:t>Apoyo institucional</a:t>
            </a:r>
          </a:p>
          <a:p>
            <a:pPr algn="l"/>
            <a:r>
              <a:rPr lang="es-MX" sz="2400" dirty="0">
                <a:latin typeface="Arial Narrow" panose="020B0606020202030204" pitchFamily="34" charset="0"/>
                <a:ea typeface="Adobe Heiti Std R" pitchFamily="34" charset="-128"/>
                <a:cs typeface="Angsana New" panose="02020603050405020304" pitchFamily="18" charset="-34"/>
              </a:rPr>
              <a:t>Cursos adicionales</a:t>
            </a:r>
          </a:p>
        </p:txBody>
      </p:sp>
      <p:sp>
        <p:nvSpPr>
          <p:cNvPr id="47" name="1 Título"/>
          <p:cNvSpPr txBox="1">
            <a:spLocks/>
          </p:cNvSpPr>
          <p:nvPr/>
        </p:nvSpPr>
        <p:spPr>
          <a:xfrm>
            <a:off x="3095836" y="1816717"/>
            <a:ext cx="3348372" cy="11580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a:latin typeface="Arial Narrow" panose="020B0606020202030204" pitchFamily="34" charset="0"/>
                <a:ea typeface="Adobe Heiti Std R" pitchFamily="34" charset="-128"/>
                <a:cs typeface="Angsana New" panose="02020603050405020304" pitchFamily="18" charset="-34"/>
              </a:rPr>
              <a:t>Gestión de territorio</a:t>
            </a:r>
            <a:br>
              <a:rPr lang="es-MX" sz="2400" dirty="0">
                <a:latin typeface="Arial Narrow" panose="020B0606020202030204" pitchFamily="34" charset="0"/>
                <a:ea typeface="Adobe Heiti Std R" pitchFamily="34" charset="-128"/>
                <a:cs typeface="Angsana New" panose="02020603050405020304" pitchFamily="18" charset="-34"/>
              </a:rPr>
            </a:br>
            <a:r>
              <a:rPr lang="es-MX" sz="2400" dirty="0">
                <a:latin typeface="Arial Narrow" panose="020B0606020202030204" pitchFamily="34" charset="0"/>
                <a:ea typeface="Adobe Heiti Std R" pitchFamily="34" charset="-128"/>
                <a:cs typeface="Angsana New" panose="02020603050405020304" pitchFamily="18" charset="-34"/>
              </a:rPr>
              <a:t>Gestión de recursos</a:t>
            </a:r>
            <a:br>
              <a:rPr lang="es-MX" sz="2400" dirty="0">
                <a:latin typeface="Arial Narrow" panose="020B0606020202030204" pitchFamily="34" charset="0"/>
                <a:ea typeface="Adobe Heiti Std R" pitchFamily="34" charset="-128"/>
                <a:cs typeface="Angsana New" panose="02020603050405020304" pitchFamily="18" charset="-34"/>
              </a:rPr>
            </a:br>
            <a:r>
              <a:rPr lang="es-MX" sz="2400" dirty="0">
                <a:latin typeface="Arial Narrow" panose="020B0606020202030204" pitchFamily="34" charset="0"/>
                <a:ea typeface="Adobe Heiti Std R" pitchFamily="34" charset="-128"/>
                <a:cs typeface="Angsana New" panose="02020603050405020304" pitchFamily="18" charset="-34"/>
              </a:rPr>
              <a:t>Generación de base social </a:t>
            </a:r>
          </a:p>
        </p:txBody>
      </p:sp>
      <p:sp>
        <p:nvSpPr>
          <p:cNvPr id="52" name="51 Flecha circular"/>
          <p:cNvSpPr/>
          <p:nvPr/>
        </p:nvSpPr>
        <p:spPr>
          <a:xfrm rot="18663744" flipV="1">
            <a:off x="2267744" y="5247827"/>
            <a:ext cx="1656184" cy="1136076"/>
          </a:xfrm>
          <a:prstGeom prst="circularArrow">
            <a:avLst>
              <a:gd name="adj1" fmla="val 10251"/>
              <a:gd name="adj2" fmla="val 1831377"/>
              <a:gd name="adj3" fmla="val 14980963"/>
              <a:gd name="adj4" fmla="val 11919130"/>
              <a:gd name="adj5" fmla="val 19592"/>
            </a:avLst>
          </a:prstGeom>
          <a:solidFill>
            <a:schemeClr val="accent6">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latin typeface="+mj-lt"/>
            </a:endParaRPr>
          </a:p>
        </p:txBody>
      </p:sp>
      <p:sp>
        <p:nvSpPr>
          <p:cNvPr id="53" name="52 Flecha circular"/>
          <p:cNvSpPr/>
          <p:nvPr/>
        </p:nvSpPr>
        <p:spPr>
          <a:xfrm rot="2184301">
            <a:off x="2267744" y="1196709"/>
            <a:ext cx="1656184" cy="1147174"/>
          </a:xfrm>
          <a:prstGeom prst="circularArrow">
            <a:avLst>
              <a:gd name="adj1" fmla="val 10251"/>
              <a:gd name="adj2" fmla="val 1831377"/>
              <a:gd name="adj3" fmla="val 14980963"/>
              <a:gd name="adj4" fmla="val 11919130"/>
              <a:gd name="adj5" fmla="val 19592"/>
            </a:avLst>
          </a:prstGeom>
          <a:solidFill>
            <a:schemeClr val="accent6">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latin typeface="+mj-lt"/>
            </a:endParaRPr>
          </a:p>
        </p:txBody>
      </p:sp>
      <p:sp>
        <p:nvSpPr>
          <p:cNvPr id="57" name="56 Flecha derecha"/>
          <p:cNvSpPr/>
          <p:nvPr/>
        </p:nvSpPr>
        <p:spPr>
          <a:xfrm>
            <a:off x="6026823" y="3447391"/>
            <a:ext cx="834769" cy="895817"/>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mj-lt"/>
            </a:endParaRPr>
          </a:p>
        </p:txBody>
      </p:sp>
      <p:sp>
        <p:nvSpPr>
          <p:cNvPr id="58" name="57 Flecha derecha"/>
          <p:cNvSpPr/>
          <p:nvPr/>
        </p:nvSpPr>
        <p:spPr>
          <a:xfrm>
            <a:off x="2455727" y="3645024"/>
            <a:ext cx="748121" cy="279466"/>
          </a:xfrm>
          <a:prstGeom prst="rightArrow">
            <a:avLst/>
          </a:prstGeom>
          <a:solidFill>
            <a:schemeClr val="accent6">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latin typeface="+mj-lt"/>
            </a:endParaRPr>
          </a:p>
        </p:txBody>
      </p:sp>
      <p:pic>
        <p:nvPicPr>
          <p:cNvPr id="23" name="Picture 3" descr="C:\Users\Usuario\Documents\bosque de la primavera\iteso\ponencia 2018\iteso.jpg"/>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p:blipFill>
        <p:spPr bwMode="auto">
          <a:xfrm>
            <a:off x="1042438" y="3745626"/>
            <a:ext cx="1441330" cy="1440160"/>
          </a:xfrm>
          <a:prstGeom prst="rect">
            <a:avLst/>
          </a:prstGeom>
          <a:solidFill>
            <a:schemeClr val="bg1">
              <a:alpha val="37000"/>
            </a:schemeClr>
          </a:solidFill>
        </p:spPr>
      </p:pic>
      <p:pic>
        <p:nvPicPr>
          <p:cNvPr id="24" name="23 Imagen"/>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42438" y="5185786"/>
            <a:ext cx="1440160" cy="1486420"/>
          </a:xfrm>
          <a:prstGeom prst="rect">
            <a:avLst/>
          </a:prstGeom>
        </p:spPr>
      </p:pic>
      <p:pic>
        <p:nvPicPr>
          <p:cNvPr id="25" name="Picture 6" descr="C:\Users\Usuario\Documents\bosque de la primavera\ferall\Sin título-1.jpg"/>
          <p:cNvPicPr>
            <a:picLocks noChangeAspect="1" noChangeArrowheads="1"/>
          </p:cNvPicPr>
          <p:nvPr/>
        </p:nvPicPr>
        <p:blipFill>
          <a:blip r:embed="rId6" cstate="email">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1043608" y="978811"/>
            <a:ext cx="1440160" cy="141831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5" descr="Imagen relacionada"/>
          <p:cNvPicPr>
            <a:picLocks noChangeAspect="1" noChangeArrowheads="1"/>
          </p:cNvPicPr>
          <p:nvPr/>
        </p:nvPicPr>
        <p:blipFill rotWithShape="1">
          <a:blip r:embed="rId8" cstate="email">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a:ext>
            </a:extLst>
          </a:blip>
          <a:srcRect l="6915" t="10332" r="8131" b="6567"/>
          <a:stretch/>
        </p:blipFill>
        <p:spPr bwMode="auto">
          <a:xfrm>
            <a:off x="1042438" y="2364740"/>
            <a:ext cx="1440160" cy="1408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06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1000"/>
                                        <p:tgtEl>
                                          <p:spTgt spid="44"/>
                                        </p:tgtEl>
                                      </p:cBhvr>
                                    </p:animEffect>
                                    <p:anim calcmode="lin" valueType="num">
                                      <p:cBhvr>
                                        <p:cTn id="23" dur="1000" fill="hold"/>
                                        <p:tgtEl>
                                          <p:spTgt spid="44"/>
                                        </p:tgtEl>
                                        <p:attrNameLst>
                                          <p:attrName>ppt_x</p:attrName>
                                        </p:attrNameLst>
                                      </p:cBhvr>
                                      <p:tavLst>
                                        <p:tav tm="0">
                                          <p:val>
                                            <p:strVal val="#ppt_x"/>
                                          </p:val>
                                        </p:tav>
                                        <p:tav tm="100000">
                                          <p:val>
                                            <p:strVal val="#ppt_x"/>
                                          </p:val>
                                        </p:tav>
                                      </p:tavLst>
                                    </p:anim>
                                    <p:anim calcmode="lin" valueType="num">
                                      <p:cBhvr>
                                        <p:cTn id="24" dur="1000" fill="hold"/>
                                        <p:tgtEl>
                                          <p:spTgt spid="4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1000"/>
                                        <p:tgtEl>
                                          <p:spTgt spid="46"/>
                                        </p:tgtEl>
                                      </p:cBhvr>
                                    </p:animEffect>
                                    <p:anim calcmode="lin" valueType="num">
                                      <p:cBhvr>
                                        <p:cTn id="33" dur="1000" fill="hold"/>
                                        <p:tgtEl>
                                          <p:spTgt spid="46"/>
                                        </p:tgtEl>
                                        <p:attrNameLst>
                                          <p:attrName>ppt_x</p:attrName>
                                        </p:attrNameLst>
                                      </p:cBhvr>
                                      <p:tavLst>
                                        <p:tav tm="0">
                                          <p:val>
                                            <p:strVal val="#ppt_x"/>
                                          </p:val>
                                        </p:tav>
                                        <p:tav tm="100000">
                                          <p:val>
                                            <p:strVal val="#ppt_x"/>
                                          </p:val>
                                        </p:tav>
                                      </p:tavLst>
                                    </p:anim>
                                    <p:anim calcmode="lin" valueType="num">
                                      <p:cBhvr>
                                        <p:cTn id="34" dur="1000" fill="hold"/>
                                        <p:tgtEl>
                                          <p:spTgt spid="4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1000"/>
                                        <p:tgtEl>
                                          <p:spTgt spid="47"/>
                                        </p:tgtEl>
                                      </p:cBhvr>
                                    </p:animEffect>
                                    <p:anim calcmode="lin" valueType="num">
                                      <p:cBhvr>
                                        <p:cTn id="38" dur="1000" fill="hold"/>
                                        <p:tgtEl>
                                          <p:spTgt spid="47"/>
                                        </p:tgtEl>
                                        <p:attrNameLst>
                                          <p:attrName>ppt_x</p:attrName>
                                        </p:attrNameLst>
                                      </p:cBhvr>
                                      <p:tavLst>
                                        <p:tav tm="0">
                                          <p:val>
                                            <p:strVal val="#ppt_x"/>
                                          </p:val>
                                        </p:tav>
                                        <p:tav tm="100000">
                                          <p:val>
                                            <p:strVal val="#ppt_x"/>
                                          </p:val>
                                        </p:tav>
                                      </p:tavLst>
                                    </p:anim>
                                    <p:anim calcmode="lin" valueType="num">
                                      <p:cBhvr>
                                        <p:cTn id="39" dur="1000" fill="hold"/>
                                        <p:tgtEl>
                                          <p:spTgt spid="4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fade">
                                      <p:cBhvr>
                                        <p:cTn id="47" dur="1000"/>
                                        <p:tgtEl>
                                          <p:spTgt spid="50"/>
                                        </p:tgtEl>
                                      </p:cBhvr>
                                    </p:animEffect>
                                    <p:anim calcmode="lin" valueType="num">
                                      <p:cBhvr>
                                        <p:cTn id="48" dur="1000" fill="hold"/>
                                        <p:tgtEl>
                                          <p:spTgt spid="50"/>
                                        </p:tgtEl>
                                        <p:attrNameLst>
                                          <p:attrName>ppt_x</p:attrName>
                                        </p:attrNameLst>
                                      </p:cBhvr>
                                      <p:tavLst>
                                        <p:tav tm="0">
                                          <p:val>
                                            <p:strVal val="#ppt_x"/>
                                          </p:val>
                                        </p:tav>
                                        <p:tav tm="100000">
                                          <p:val>
                                            <p:strVal val="#ppt_x"/>
                                          </p:val>
                                        </p:tav>
                                      </p:tavLst>
                                    </p:anim>
                                    <p:anim calcmode="lin" valueType="num">
                                      <p:cBhvr>
                                        <p:cTn id="49" dur="1000" fill="hold"/>
                                        <p:tgtEl>
                                          <p:spTgt spid="5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fade">
                                      <p:cBhvr>
                                        <p:cTn id="52" dur="1000"/>
                                        <p:tgtEl>
                                          <p:spTgt spid="51"/>
                                        </p:tgtEl>
                                      </p:cBhvr>
                                    </p:animEffect>
                                    <p:anim calcmode="lin" valueType="num">
                                      <p:cBhvr>
                                        <p:cTn id="53" dur="1000" fill="hold"/>
                                        <p:tgtEl>
                                          <p:spTgt spid="51"/>
                                        </p:tgtEl>
                                        <p:attrNameLst>
                                          <p:attrName>ppt_x</p:attrName>
                                        </p:attrNameLst>
                                      </p:cBhvr>
                                      <p:tavLst>
                                        <p:tav tm="0">
                                          <p:val>
                                            <p:strVal val="#ppt_x"/>
                                          </p:val>
                                        </p:tav>
                                        <p:tav tm="100000">
                                          <p:val>
                                            <p:strVal val="#ppt_x"/>
                                          </p:val>
                                        </p:tav>
                                      </p:tavLst>
                                    </p:anim>
                                    <p:anim calcmode="lin" valueType="num">
                                      <p:cBhvr>
                                        <p:cTn id="54" dur="1000" fill="hold"/>
                                        <p:tgtEl>
                                          <p:spTgt spid="5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fade">
                                      <p:cBhvr>
                                        <p:cTn id="57" dur="1000"/>
                                        <p:tgtEl>
                                          <p:spTgt spid="52"/>
                                        </p:tgtEl>
                                      </p:cBhvr>
                                    </p:animEffect>
                                    <p:anim calcmode="lin" valueType="num">
                                      <p:cBhvr>
                                        <p:cTn id="58" dur="1000" fill="hold"/>
                                        <p:tgtEl>
                                          <p:spTgt spid="52"/>
                                        </p:tgtEl>
                                        <p:attrNameLst>
                                          <p:attrName>ppt_x</p:attrName>
                                        </p:attrNameLst>
                                      </p:cBhvr>
                                      <p:tavLst>
                                        <p:tav tm="0">
                                          <p:val>
                                            <p:strVal val="#ppt_x"/>
                                          </p:val>
                                        </p:tav>
                                        <p:tav tm="100000">
                                          <p:val>
                                            <p:strVal val="#ppt_x"/>
                                          </p:val>
                                        </p:tav>
                                      </p:tavLst>
                                    </p:anim>
                                    <p:anim calcmode="lin" valueType="num">
                                      <p:cBhvr>
                                        <p:cTn id="59" dur="1000" fill="hold"/>
                                        <p:tgtEl>
                                          <p:spTgt spid="5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53"/>
                                        </p:tgtEl>
                                        <p:attrNameLst>
                                          <p:attrName>style.visibility</p:attrName>
                                        </p:attrNameLst>
                                      </p:cBhvr>
                                      <p:to>
                                        <p:strVal val="visible"/>
                                      </p:to>
                                    </p:set>
                                    <p:animEffect transition="in" filter="fade">
                                      <p:cBhvr>
                                        <p:cTn id="62" dur="1000"/>
                                        <p:tgtEl>
                                          <p:spTgt spid="53"/>
                                        </p:tgtEl>
                                      </p:cBhvr>
                                    </p:animEffect>
                                    <p:anim calcmode="lin" valueType="num">
                                      <p:cBhvr>
                                        <p:cTn id="63" dur="1000" fill="hold"/>
                                        <p:tgtEl>
                                          <p:spTgt spid="53"/>
                                        </p:tgtEl>
                                        <p:attrNameLst>
                                          <p:attrName>ppt_x</p:attrName>
                                        </p:attrNameLst>
                                      </p:cBhvr>
                                      <p:tavLst>
                                        <p:tav tm="0">
                                          <p:val>
                                            <p:strVal val="#ppt_x"/>
                                          </p:val>
                                        </p:tav>
                                        <p:tav tm="100000">
                                          <p:val>
                                            <p:strVal val="#ppt_x"/>
                                          </p:val>
                                        </p:tav>
                                      </p:tavLst>
                                    </p:anim>
                                    <p:anim calcmode="lin" valueType="num">
                                      <p:cBhvr>
                                        <p:cTn id="64" dur="1000" fill="hold"/>
                                        <p:tgtEl>
                                          <p:spTgt spid="53"/>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Effect transition="in" filter="fade">
                                      <p:cBhvr>
                                        <p:cTn id="67" dur="1000"/>
                                        <p:tgtEl>
                                          <p:spTgt spid="57"/>
                                        </p:tgtEl>
                                      </p:cBhvr>
                                    </p:animEffect>
                                    <p:anim calcmode="lin" valueType="num">
                                      <p:cBhvr>
                                        <p:cTn id="68" dur="1000" fill="hold"/>
                                        <p:tgtEl>
                                          <p:spTgt spid="57"/>
                                        </p:tgtEl>
                                        <p:attrNameLst>
                                          <p:attrName>ppt_x</p:attrName>
                                        </p:attrNameLst>
                                      </p:cBhvr>
                                      <p:tavLst>
                                        <p:tav tm="0">
                                          <p:val>
                                            <p:strVal val="#ppt_x"/>
                                          </p:val>
                                        </p:tav>
                                        <p:tav tm="100000">
                                          <p:val>
                                            <p:strVal val="#ppt_x"/>
                                          </p:val>
                                        </p:tav>
                                      </p:tavLst>
                                    </p:anim>
                                    <p:anim calcmode="lin" valueType="num">
                                      <p:cBhvr>
                                        <p:cTn id="69" dur="1000" fill="hold"/>
                                        <p:tgtEl>
                                          <p:spTgt spid="5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fade">
                                      <p:cBhvr>
                                        <p:cTn id="79" dur="1000"/>
                                        <p:tgtEl>
                                          <p:spTgt spid="23"/>
                                        </p:tgtEl>
                                      </p:cBhvr>
                                    </p:animEffect>
                                    <p:anim calcmode="lin" valueType="num">
                                      <p:cBhvr>
                                        <p:cTn id="80" dur="1000" fill="hold"/>
                                        <p:tgtEl>
                                          <p:spTgt spid="23"/>
                                        </p:tgtEl>
                                        <p:attrNameLst>
                                          <p:attrName>ppt_x</p:attrName>
                                        </p:attrNameLst>
                                      </p:cBhvr>
                                      <p:tavLst>
                                        <p:tav tm="0">
                                          <p:val>
                                            <p:strVal val="#ppt_x"/>
                                          </p:val>
                                        </p:tav>
                                        <p:tav tm="100000">
                                          <p:val>
                                            <p:strVal val="#ppt_x"/>
                                          </p:val>
                                        </p:tav>
                                      </p:tavLst>
                                    </p:anim>
                                    <p:anim calcmode="lin" valueType="num">
                                      <p:cBhvr>
                                        <p:cTn id="81" dur="1000" fill="hold"/>
                                        <p:tgtEl>
                                          <p:spTgt spid="23"/>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000"/>
                                        <p:tgtEl>
                                          <p:spTgt spid="25"/>
                                        </p:tgtEl>
                                      </p:cBhvr>
                                    </p:animEffect>
                                    <p:anim calcmode="lin" valueType="num">
                                      <p:cBhvr>
                                        <p:cTn id="85" dur="1000" fill="hold"/>
                                        <p:tgtEl>
                                          <p:spTgt spid="25"/>
                                        </p:tgtEl>
                                        <p:attrNameLst>
                                          <p:attrName>ppt_x</p:attrName>
                                        </p:attrNameLst>
                                      </p:cBhvr>
                                      <p:tavLst>
                                        <p:tav tm="0">
                                          <p:val>
                                            <p:strVal val="#ppt_x"/>
                                          </p:val>
                                        </p:tav>
                                        <p:tav tm="100000">
                                          <p:val>
                                            <p:strVal val="#ppt_x"/>
                                          </p:val>
                                        </p:tav>
                                      </p:tavLst>
                                    </p:anim>
                                    <p:anim calcmode="lin" valueType="num">
                                      <p:cBhvr>
                                        <p:cTn id="86" dur="1000" fill="hold"/>
                                        <p:tgtEl>
                                          <p:spTgt spid="25"/>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fade">
                                      <p:cBhvr>
                                        <p:cTn id="89" dur="1000"/>
                                        <p:tgtEl>
                                          <p:spTgt spid="26"/>
                                        </p:tgtEl>
                                      </p:cBhvr>
                                    </p:animEffect>
                                    <p:anim calcmode="lin" valueType="num">
                                      <p:cBhvr>
                                        <p:cTn id="90" dur="1000" fill="hold"/>
                                        <p:tgtEl>
                                          <p:spTgt spid="26"/>
                                        </p:tgtEl>
                                        <p:attrNameLst>
                                          <p:attrName>ppt_x</p:attrName>
                                        </p:attrNameLst>
                                      </p:cBhvr>
                                      <p:tavLst>
                                        <p:tav tm="0">
                                          <p:val>
                                            <p:strVal val="#ppt_x"/>
                                          </p:val>
                                        </p:tav>
                                        <p:tav tm="100000">
                                          <p:val>
                                            <p:strVal val="#ppt_x"/>
                                          </p:val>
                                        </p:tav>
                                      </p:tavLst>
                                    </p:anim>
                                    <p:anim calcmode="lin" valueType="num">
                                      <p:cBhvr>
                                        <p:cTn id="9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3" grpId="0" animBg="1"/>
      <p:bldP spid="48" grpId="0" animBg="1"/>
      <p:bldP spid="44" grpId="0"/>
      <p:bldP spid="50" grpId="0" animBg="1"/>
      <p:bldP spid="51" grpId="0" animBg="1"/>
      <p:bldP spid="45" grpId="0"/>
      <p:bldP spid="46" grpId="0"/>
      <p:bldP spid="47" grpId="0"/>
      <p:bldP spid="52" grpId="0" animBg="1"/>
      <p:bldP spid="53" grpId="0" animBg="1"/>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26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2134" y="21869"/>
            <a:ext cx="8676455" cy="6858000"/>
          </a:xfrm>
          <a:prstGeom prst="rect">
            <a:avLst/>
          </a:prstGeom>
        </p:spPr>
      </p:pic>
      <p:sp>
        <p:nvSpPr>
          <p:cNvPr id="4" name="1 Título"/>
          <p:cNvSpPr txBox="1">
            <a:spLocks/>
          </p:cNvSpPr>
          <p:nvPr/>
        </p:nvSpPr>
        <p:spPr>
          <a:xfrm rot="16200000">
            <a:off x="-3198616" y="3191841"/>
            <a:ext cx="6858000" cy="474318"/>
          </a:xfrm>
          <a:prstGeom prst="rect">
            <a:avLst/>
          </a:prstGeom>
          <a:solidFill>
            <a:schemeClr val="bg1">
              <a:lumMod val="7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1800" b="1" dirty="0">
                <a:latin typeface="Arial Narrow" panose="020B0606020202030204" pitchFamily="34" charset="0"/>
                <a:ea typeface="Adobe Heiti Std R" pitchFamily="34" charset="-128"/>
                <a:cs typeface="Angsana New" panose="02020603050405020304" pitchFamily="18" charset="-34"/>
              </a:rPr>
              <a:t>R E L A C I O N E S   </a:t>
            </a:r>
            <a:r>
              <a:rPr lang="es-MX" sz="1800" b="1" dirty="0" err="1">
                <a:latin typeface="Arial Narrow" panose="020B0606020202030204" pitchFamily="34" charset="0"/>
                <a:ea typeface="Adobe Heiti Std R" pitchFamily="34" charset="-128"/>
                <a:cs typeface="Angsana New" panose="02020603050405020304" pitchFamily="18" charset="-34"/>
              </a:rPr>
              <a:t>S</a:t>
            </a:r>
            <a:r>
              <a:rPr lang="es-MX" sz="1800" b="1" dirty="0">
                <a:latin typeface="Arial Narrow" panose="020B0606020202030204" pitchFamily="34" charset="0"/>
                <a:ea typeface="Adobe Heiti Std R" pitchFamily="34" charset="-128"/>
                <a:cs typeface="Angsana New" panose="02020603050405020304" pitchFamily="18" charset="-34"/>
              </a:rPr>
              <a:t> I N É R G I C A S </a:t>
            </a:r>
            <a:r>
              <a:rPr lang="es-MX" sz="1600" b="1" dirty="0">
                <a:latin typeface="Arial Narrow" panose="020B0606020202030204" pitchFamily="34" charset="0"/>
                <a:ea typeface="Adobe Heiti Std R" pitchFamily="34" charset="-128"/>
                <a:cs typeface="Angsana New" panose="02020603050405020304" pitchFamily="18" charset="-34"/>
              </a:rPr>
              <a:t> </a:t>
            </a:r>
          </a:p>
        </p:txBody>
      </p:sp>
      <p:sp>
        <p:nvSpPr>
          <p:cNvPr id="2" name="1 Rectángulo"/>
          <p:cNvSpPr/>
          <p:nvPr/>
        </p:nvSpPr>
        <p:spPr>
          <a:xfrm>
            <a:off x="970193" y="25460"/>
            <a:ext cx="4458400" cy="523220"/>
          </a:xfrm>
          <a:prstGeom prst="rect">
            <a:avLst/>
          </a:prstGeom>
        </p:spPr>
        <p:txBody>
          <a:bodyPr wrap="none">
            <a:spAutoFit/>
          </a:bodyPr>
          <a:lstStyle/>
          <a:p>
            <a:r>
              <a:rPr lang="es-MX" sz="2800" dirty="0">
                <a:latin typeface="Arial Narrow" panose="020B0606020202030204" pitchFamily="34" charset="0"/>
                <a:ea typeface="Adobe Heiti Std R" pitchFamily="34" charset="-128"/>
              </a:rPr>
              <a:t>PROYECTO PISTAS  TORRE  3</a:t>
            </a:r>
          </a:p>
        </p:txBody>
      </p:sp>
      <p:sp>
        <p:nvSpPr>
          <p:cNvPr id="43" name="1 Título"/>
          <p:cNvSpPr txBox="1">
            <a:spLocks/>
          </p:cNvSpPr>
          <p:nvPr/>
        </p:nvSpPr>
        <p:spPr>
          <a:xfrm>
            <a:off x="1038929" y="551179"/>
            <a:ext cx="8100391" cy="177346"/>
          </a:xfrm>
          <a:prstGeom prst="rect">
            <a:avLst/>
          </a:prstGeom>
          <a:solidFill>
            <a:schemeClr val="bg1">
              <a:lumMod val="75000"/>
            </a:schemeClr>
          </a:solidFill>
        </p:spPr>
        <p:txBody>
          <a:bodyPr vert="horz" lIns="91440" tIns="45720" rIns="91440" bIns="45720" rtlCol="0" anchor="ctr">
            <a:normAutofit fontScale="4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MX" sz="1800" b="1" dirty="0">
              <a:latin typeface="Arial Narrow" panose="020B0606020202030204" pitchFamily="34" charset="0"/>
              <a:ea typeface="Adobe Heiti Std R" pitchFamily="34" charset="-128"/>
              <a:cs typeface="Angsana New" panose="02020603050405020304" pitchFamily="18" charset="-34"/>
            </a:endParaRPr>
          </a:p>
        </p:txBody>
      </p:sp>
      <p:sp>
        <p:nvSpPr>
          <p:cNvPr id="19" name="1 Título"/>
          <p:cNvSpPr txBox="1">
            <a:spLocks/>
          </p:cNvSpPr>
          <p:nvPr/>
        </p:nvSpPr>
        <p:spPr>
          <a:xfrm>
            <a:off x="611560" y="764704"/>
            <a:ext cx="2695845" cy="11521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a:latin typeface="Arial Narrow" panose="020B0606020202030204" pitchFamily="34" charset="0"/>
                <a:ea typeface="Adobe Heiti Std R" pitchFamily="34" charset="-128"/>
                <a:cs typeface="Angsana New" panose="02020603050405020304" pitchFamily="18" charset="-34"/>
              </a:rPr>
              <a:t>Habilitación de veredas existentes </a:t>
            </a:r>
          </a:p>
        </p:txBody>
      </p:sp>
      <p:sp>
        <p:nvSpPr>
          <p:cNvPr id="21" name="1 Título"/>
          <p:cNvSpPr txBox="1">
            <a:spLocks/>
          </p:cNvSpPr>
          <p:nvPr/>
        </p:nvSpPr>
        <p:spPr>
          <a:xfrm>
            <a:off x="6408204" y="980728"/>
            <a:ext cx="3348372" cy="10081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a:latin typeface="Arial Narrow" panose="020B0606020202030204" pitchFamily="34" charset="0"/>
                <a:ea typeface="Adobe Heiti Std R" pitchFamily="34" charset="-128"/>
                <a:cs typeface="Angsana New" panose="02020603050405020304" pitchFamily="18" charset="-34"/>
              </a:rPr>
              <a:t>Brechas cortafuegos</a:t>
            </a:r>
            <a:br>
              <a:rPr lang="es-MX" sz="2400" dirty="0">
                <a:latin typeface="Arial Narrow" panose="020B0606020202030204" pitchFamily="34" charset="0"/>
                <a:ea typeface="Adobe Heiti Std R" pitchFamily="34" charset="-128"/>
                <a:cs typeface="Angsana New" panose="02020603050405020304" pitchFamily="18" charset="-34"/>
              </a:rPr>
            </a:br>
            <a:r>
              <a:rPr lang="es-MX" sz="2400" dirty="0">
                <a:latin typeface="Arial Narrow" panose="020B0606020202030204" pitchFamily="34" charset="0"/>
                <a:ea typeface="Adobe Heiti Std R" pitchFamily="34" charset="-128"/>
                <a:cs typeface="Angsana New" panose="02020603050405020304" pitchFamily="18" charset="-34"/>
              </a:rPr>
              <a:t>Acceso a brigadas</a:t>
            </a:r>
            <a:br>
              <a:rPr lang="es-MX" sz="2400" dirty="0">
                <a:latin typeface="Arial Narrow" panose="020B0606020202030204" pitchFamily="34" charset="0"/>
                <a:ea typeface="Adobe Heiti Std R" pitchFamily="34" charset="-128"/>
                <a:cs typeface="Angsana New" panose="02020603050405020304" pitchFamily="18" charset="-34"/>
              </a:rPr>
            </a:br>
            <a:endParaRPr lang="es-MX" sz="2400" dirty="0">
              <a:latin typeface="Arial Narrow" panose="020B0606020202030204" pitchFamily="34" charset="0"/>
              <a:ea typeface="Adobe Heiti Std R" pitchFamily="34" charset="-128"/>
              <a:cs typeface="Angsana New" panose="02020603050405020304" pitchFamily="18" charset="-34"/>
            </a:endParaRPr>
          </a:p>
        </p:txBody>
      </p:sp>
      <p:pic>
        <p:nvPicPr>
          <p:cNvPr id="6148" name="Picture 4" descr="C:\Users\Usuario\Documents\bosque de la primavera\AC\carrera enduro series\fotos obras\20170621_09424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16555" y="1064639"/>
            <a:ext cx="2747611" cy="488464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Users\Usuario\Documents\bosque de la primavera\AC\carrera enduro series\fotos obras\20170621_09542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2592" y="2060848"/>
            <a:ext cx="2561256" cy="4553344"/>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Usuario\Documents\bosque de la primavera\AC\carrera enduro series\fotos obras\20170621_103153.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21243" y="1916832"/>
            <a:ext cx="2543245" cy="4521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82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3" grpId="0" animBg="1"/>
      <p:bldP spid="19"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26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2134" y="21869"/>
            <a:ext cx="8676455" cy="6858000"/>
          </a:xfrm>
          <a:prstGeom prst="rect">
            <a:avLst/>
          </a:prstGeom>
        </p:spPr>
      </p:pic>
      <p:sp>
        <p:nvSpPr>
          <p:cNvPr id="4" name="1 Título"/>
          <p:cNvSpPr txBox="1">
            <a:spLocks/>
          </p:cNvSpPr>
          <p:nvPr/>
        </p:nvSpPr>
        <p:spPr>
          <a:xfrm rot="16200000">
            <a:off x="-3198616" y="3191841"/>
            <a:ext cx="6858000" cy="474318"/>
          </a:xfrm>
          <a:prstGeom prst="rect">
            <a:avLst/>
          </a:prstGeom>
          <a:solidFill>
            <a:schemeClr val="bg1">
              <a:lumMod val="7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1800" b="1" dirty="0">
                <a:latin typeface="Arial Narrow" panose="020B0606020202030204" pitchFamily="34" charset="0"/>
                <a:ea typeface="Adobe Heiti Std R" pitchFamily="34" charset="-128"/>
                <a:cs typeface="Angsana New" panose="02020603050405020304" pitchFamily="18" charset="-34"/>
              </a:rPr>
              <a:t>R E L A C I O N E S   </a:t>
            </a:r>
            <a:r>
              <a:rPr lang="es-MX" sz="1800" b="1" dirty="0" err="1">
                <a:latin typeface="Arial Narrow" panose="020B0606020202030204" pitchFamily="34" charset="0"/>
                <a:ea typeface="Adobe Heiti Std R" pitchFamily="34" charset="-128"/>
                <a:cs typeface="Angsana New" panose="02020603050405020304" pitchFamily="18" charset="-34"/>
              </a:rPr>
              <a:t>S</a:t>
            </a:r>
            <a:r>
              <a:rPr lang="es-MX" sz="1800" b="1" dirty="0">
                <a:latin typeface="Arial Narrow" panose="020B0606020202030204" pitchFamily="34" charset="0"/>
                <a:ea typeface="Adobe Heiti Std R" pitchFamily="34" charset="-128"/>
                <a:cs typeface="Angsana New" panose="02020603050405020304" pitchFamily="18" charset="-34"/>
              </a:rPr>
              <a:t> I N É R G I C A S </a:t>
            </a:r>
            <a:r>
              <a:rPr lang="es-MX" sz="1600" b="1" dirty="0">
                <a:latin typeface="Arial Narrow" panose="020B0606020202030204" pitchFamily="34" charset="0"/>
                <a:ea typeface="Adobe Heiti Std R" pitchFamily="34" charset="-128"/>
                <a:cs typeface="Angsana New" panose="02020603050405020304" pitchFamily="18" charset="-34"/>
              </a:rPr>
              <a:t> </a:t>
            </a:r>
          </a:p>
        </p:txBody>
      </p:sp>
      <p:sp>
        <p:nvSpPr>
          <p:cNvPr id="2" name="1 Rectángulo"/>
          <p:cNvSpPr/>
          <p:nvPr/>
        </p:nvSpPr>
        <p:spPr>
          <a:xfrm>
            <a:off x="970193" y="25460"/>
            <a:ext cx="4458400" cy="523220"/>
          </a:xfrm>
          <a:prstGeom prst="rect">
            <a:avLst/>
          </a:prstGeom>
        </p:spPr>
        <p:txBody>
          <a:bodyPr wrap="none">
            <a:spAutoFit/>
          </a:bodyPr>
          <a:lstStyle/>
          <a:p>
            <a:r>
              <a:rPr lang="es-MX" sz="2800" dirty="0">
                <a:latin typeface="Arial Narrow" panose="020B0606020202030204" pitchFamily="34" charset="0"/>
                <a:ea typeface="Adobe Heiti Std R" pitchFamily="34" charset="-128"/>
              </a:rPr>
              <a:t>PROYECTO PISTAS  TORRE  3</a:t>
            </a:r>
          </a:p>
        </p:txBody>
      </p:sp>
      <p:sp>
        <p:nvSpPr>
          <p:cNvPr id="43" name="1 Título"/>
          <p:cNvSpPr txBox="1">
            <a:spLocks/>
          </p:cNvSpPr>
          <p:nvPr/>
        </p:nvSpPr>
        <p:spPr>
          <a:xfrm>
            <a:off x="1038929" y="551179"/>
            <a:ext cx="8100391" cy="177346"/>
          </a:xfrm>
          <a:prstGeom prst="rect">
            <a:avLst/>
          </a:prstGeom>
          <a:solidFill>
            <a:schemeClr val="bg1">
              <a:lumMod val="75000"/>
            </a:schemeClr>
          </a:solidFill>
        </p:spPr>
        <p:txBody>
          <a:bodyPr vert="horz" lIns="91440" tIns="45720" rIns="91440" bIns="45720" rtlCol="0" anchor="ctr">
            <a:normAutofit fontScale="4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MX" sz="1800" b="1" dirty="0">
              <a:latin typeface="Arial Narrow" panose="020B0606020202030204" pitchFamily="34" charset="0"/>
              <a:ea typeface="Adobe Heiti Std R" pitchFamily="34" charset="-128"/>
              <a:cs typeface="Angsana New" panose="02020603050405020304" pitchFamily="18" charset="-34"/>
            </a:endParaRPr>
          </a:p>
        </p:txBody>
      </p:sp>
      <p:sp>
        <p:nvSpPr>
          <p:cNvPr id="19" name="1 Título"/>
          <p:cNvSpPr txBox="1">
            <a:spLocks/>
          </p:cNvSpPr>
          <p:nvPr/>
        </p:nvSpPr>
        <p:spPr>
          <a:xfrm>
            <a:off x="3400900" y="3537012"/>
            <a:ext cx="2695845" cy="14761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r>
              <a:rPr lang="es-MX" sz="2400" dirty="0">
                <a:latin typeface="Arial Narrow" panose="020B0606020202030204" pitchFamily="34" charset="0"/>
                <a:ea typeface="Adobe Heiti Std R" pitchFamily="34" charset="-128"/>
                <a:cs typeface="Angsana New" panose="02020603050405020304" pitchFamily="18" charset="-34"/>
              </a:rPr>
            </a:br>
            <a:endParaRPr lang="es-MX" sz="2400" dirty="0">
              <a:latin typeface="Arial Narrow" panose="020B0606020202030204" pitchFamily="34" charset="0"/>
              <a:ea typeface="Adobe Heiti Std R" pitchFamily="34" charset="-128"/>
              <a:cs typeface="Angsana New" panose="02020603050405020304" pitchFamily="18" charset="-34"/>
            </a:endParaRPr>
          </a:p>
          <a:p>
            <a:pPr algn="l"/>
            <a:r>
              <a:rPr lang="es-MX" sz="2400" dirty="0">
                <a:latin typeface="Arial Narrow" panose="020B0606020202030204" pitchFamily="34" charset="0"/>
                <a:ea typeface="Adobe Heiti Std R" pitchFamily="34" charset="-128"/>
                <a:cs typeface="Angsana New" panose="02020603050405020304" pitchFamily="18" charset="-34"/>
              </a:rPr>
              <a:t>Obras de retención</a:t>
            </a:r>
            <a:br>
              <a:rPr lang="es-MX" sz="2400" dirty="0">
                <a:latin typeface="Arial Narrow" panose="020B0606020202030204" pitchFamily="34" charset="0"/>
                <a:ea typeface="Adobe Heiti Std R" pitchFamily="34" charset="-128"/>
                <a:cs typeface="Angsana New" panose="02020603050405020304" pitchFamily="18" charset="-34"/>
              </a:rPr>
            </a:br>
            <a:br>
              <a:rPr lang="es-MX" sz="2400" dirty="0">
                <a:latin typeface="Arial Narrow" panose="020B0606020202030204" pitchFamily="34" charset="0"/>
                <a:ea typeface="Adobe Heiti Std R" pitchFamily="34" charset="-128"/>
                <a:cs typeface="Angsana New" panose="02020603050405020304" pitchFamily="18" charset="-34"/>
              </a:rPr>
            </a:br>
            <a:endParaRPr lang="es-MX" sz="2400" dirty="0">
              <a:latin typeface="Arial Narrow" panose="020B0606020202030204" pitchFamily="34" charset="0"/>
              <a:ea typeface="Adobe Heiti Std R" pitchFamily="34" charset="-128"/>
              <a:cs typeface="Angsana New" panose="02020603050405020304" pitchFamily="18" charset="-34"/>
            </a:endParaRPr>
          </a:p>
        </p:txBody>
      </p:sp>
      <p:sp>
        <p:nvSpPr>
          <p:cNvPr id="22" name="1 Título"/>
          <p:cNvSpPr txBox="1">
            <a:spLocks/>
          </p:cNvSpPr>
          <p:nvPr/>
        </p:nvSpPr>
        <p:spPr>
          <a:xfrm>
            <a:off x="3531501" y="5085184"/>
            <a:ext cx="2592288" cy="10081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a:latin typeface="Arial Narrow" panose="020B0606020202030204" pitchFamily="34" charset="0"/>
                <a:ea typeface="Adobe Heiti Std R" pitchFamily="34" charset="-128"/>
                <a:cs typeface="Angsana New" panose="02020603050405020304" pitchFamily="18" charset="-34"/>
              </a:rPr>
              <a:t>Contención de erosión de suelos</a:t>
            </a:r>
            <a:br>
              <a:rPr lang="es-MX" sz="2400" dirty="0">
                <a:latin typeface="Arial Narrow" panose="020B0606020202030204" pitchFamily="34" charset="0"/>
                <a:ea typeface="Adobe Heiti Std R" pitchFamily="34" charset="-128"/>
                <a:cs typeface="Angsana New" panose="02020603050405020304" pitchFamily="18" charset="-34"/>
              </a:rPr>
            </a:br>
            <a:endParaRPr lang="es-MX" sz="2400" dirty="0">
              <a:latin typeface="Arial Narrow" panose="020B0606020202030204" pitchFamily="34" charset="0"/>
              <a:ea typeface="Adobe Heiti Std R" pitchFamily="34" charset="-128"/>
              <a:cs typeface="Angsana New" panose="02020603050405020304" pitchFamily="18" charset="-34"/>
            </a:endParaRPr>
          </a:p>
        </p:txBody>
      </p:sp>
      <p:pic>
        <p:nvPicPr>
          <p:cNvPr id="7171" name="Picture 3" descr="C:\Users\Usuario\Documents\bosque de la primavera\AC\carrera enduro series\fotos obras\20170726_130852.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67544" y="2512920"/>
            <a:ext cx="2366475" cy="4345080"/>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Usuario\Documents\bosque de la primavera\AC\carrera enduro series\fotos obras\20170726_130828.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76573" y="2512920"/>
            <a:ext cx="2467427" cy="4386537"/>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Users\Usuario\Documents\bosque de la primavera\AC\carrera enduro series\fotos obras\20170809_111528.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812631" y="1152128"/>
            <a:ext cx="3863942" cy="2204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22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anim calcmode="lin" valueType="num">
                                      <p:cBhvr>
                                        <p:cTn id="28" dur="1000" fill="hold"/>
                                        <p:tgtEl>
                                          <p:spTgt spid="22"/>
                                        </p:tgtEl>
                                        <p:attrNameLst>
                                          <p:attrName>ppt_x</p:attrName>
                                        </p:attrNameLst>
                                      </p:cBhvr>
                                      <p:tavLst>
                                        <p:tav tm="0">
                                          <p:val>
                                            <p:strVal val="#ppt_x"/>
                                          </p:val>
                                        </p:tav>
                                        <p:tav tm="100000">
                                          <p:val>
                                            <p:strVal val="#ppt_x"/>
                                          </p:val>
                                        </p:tav>
                                      </p:tavLst>
                                    </p:anim>
                                    <p:anim calcmode="lin" valueType="num">
                                      <p:cBhvr>
                                        <p:cTn id="2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3" grpId="0" animBg="1"/>
      <p:bldP spid="19"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26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2134" y="21869"/>
            <a:ext cx="8676455" cy="6858000"/>
          </a:xfrm>
          <a:prstGeom prst="rect">
            <a:avLst/>
          </a:prstGeom>
        </p:spPr>
      </p:pic>
      <p:sp>
        <p:nvSpPr>
          <p:cNvPr id="4" name="1 Título"/>
          <p:cNvSpPr txBox="1">
            <a:spLocks/>
          </p:cNvSpPr>
          <p:nvPr/>
        </p:nvSpPr>
        <p:spPr>
          <a:xfrm rot="16200000">
            <a:off x="-3198616" y="3191841"/>
            <a:ext cx="6858000" cy="474318"/>
          </a:xfrm>
          <a:prstGeom prst="rect">
            <a:avLst/>
          </a:prstGeom>
          <a:solidFill>
            <a:schemeClr val="bg1">
              <a:lumMod val="7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1800" b="1" dirty="0">
                <a:latin typeface="Arial Narrow" panose="020B0606020202030204" pitchFamily="34" charset="0"/>
                <a:ea typeface="Adobe Heiti Std R" pitchFamily="34" charset="-128"/>
                <a:cs typeface="Angsana New" panose="02020603050405020304" pitchFamily="18" charset="-34"/>
              </a:rPr>
              <a:t>R E L A C I O N E S   </a:t>
            </a:r>
            <a:r>
              <a:rPr lang="es-MX" sz="1800" b="1" dirty="0" err="1">
                <a:latin typeface="Arial Narrow" panose="020B0606020202030204" pitchFamily="34" charset="0"/>
                <a:ea typeface="Adobe Heiti Std R" pitchFamily="34" charset="-128"/>
                <a:cs typeface="Angsana New" panose="02020603050405020304" pitchFamily="18" charset="-34"/>
              </a:rPr>
              <a:t>S</a:t>
            </a:r>
            <a:r>
              <a:rPr lang="es-MX" sz="1800" b="1" dirty="0">
                <a:latin typeface="Arial Narrow" panose="020B0606020202030204" pitchFamily="34" charset="0"/>
                <a:ea typeface="Adobe Heiti Std R" pitchFamily="34" charset="-128"/>
                <a:cs typeface="Angsana New" panose="02020603050405020304" pitchFamily="18" charset="-34"/>
              </a:rPr>
              <a:t> I N É R G I C A S </a:t>
            </a:r>
            <a:r>
              <a:rPr lang="es-MX" sz="1600" b="1" dirty="0">
                <a:latin typeface="Arial Narrow" panose="020B0606020202030204" pitchFamily="34" charset="0"/>
                <a:ea typeface="Adobe Heiti Std R" pitchFamily="34" charset="-128"/>
                <a:cs typeface="Angsana New" panose="02020603050405020304" pitchFamily="18" charset="-34"/>
              </a:rPr>
              <a:t> </a:t>
            </a:r>
          </a:p>
        </p:txBody>
      </p:sp>
      <p:sp>
        <p:nvSpPr>
          <p:cNvPr id="2" name="1 Rectángulo"/>
          <p:cNvSpPr/>
          <p:nvPr/>
        </p:nvSpPr>
        <p:spPr>
          <a:xfrm>
            <a:off x="970193" y="25460"/>
            <a:ext cx="4458400" cy="523220"/>
          </a:xfrm>
          <a:prstGeom prst="rect">
            <a:avLst/>
          </a:prstGeom>
        </p:spPr>
        <p:txBody>
          <a:bodyPr wrap="none">
            <a:spAutoFit/>
          </a:bodyPr>
          <a:lstStyle/>
          <a:p>
            <a:r>
              <a:rPr lang="es-MX" sz="2800" dirty="0">
                <a:latin typeface="Arial Narrow" panose="020B0606020202030204" pitchFamily="34" charset="0"/>
                <a:ea typeface="Adobe Heiti Std R" pitchFamily="34" charset="-128"/>
              </a:rPr>
              <a:t>PROYECTO PISTAS  TORRE  3</a:t>
            </a:r>
          </a:p>
        </p:txBody>
      </p:sp>
      <p:sp>
        <p:nvSpPr>
          <p:cNvPr id="43" name="1 Título"/>
          <p:cNvSpPr txBox="1">
            <a:spLocks/>
          </p:cNvSpPr>
          <p:nvPr/>
        </p:nvSpPr>
        <p:spPr>
          <a:xfrm>
            <a:off x="1038929" y="551179"/>
            <a:ext cx="8100391" cy="177346"/>
          </a:xfrm>
          <a:prstGeom prst="rect">
            <a:avLst/>
          </a:prstGeom>
          <a:solidFill>
            <a:schemeClr val="bg1">
              <a:lumMod val="75000"/>
            </a:schemeClr>
          </a:solidFill>
        </p:spPr>
        <p:txBody>
          <a:bodyPr vert="horz" lIns="91440" tIns="45720" rIns="91440" bIns="45720" rtlCol="0" anchor="ctr">
            <a:normAutofit fontScale="4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MX" sz="1800" b="1" dirty="0">
              <a:latin typeface="Arial Narrow" panose="020B0606020202030204" pitchFamily="34" charset="0"/>
              <a:ea typeface="Adobe Heiti Std R" pitchFamily="34" charset="-128"/>
              <a:cs typeface="Angsana New" panose="02020603050405020304" pitchFamily="18" charset="-34"/>
            </a:endParaRPr>
          </a:p>
        </p:txBody>
      </p:sp>
      <p:sp>
        <p:nvSpPr>
          <p:cNvPr id="19" name="1 Título"/>
          <p:cNvSpPr txBox="1">
            <a:spLocks/>
          </p:cNvSpPr>
          <p:nvPr/>
        </p:nvSpPr>
        <p:spPr>
          <a:xfrm>
            <a:off x="827584" y="1204545"/>
            <a:ext cx="2695845"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a:latin typeface="Arial Narrow" panose="020B0606020202030204" pitchFamily="34" charset="0"/>
                <a:ea typeface="Adobe Heiti Std R" pitchFamily="34" charset="-128"/>
                <a:cs typeface="Angsana New" panose="02020603050405020304" pitchFamily="18" charset="-34"/>
              </a:rPr>
              <a:t>Rodados superficiales</a:t>
            </a:r>
          </a:p>
        </p:txBody>
      </p:sp>
      <p:sp>
        <p:nvSpPr>
          <p:cNvPr id="23" name="1 Título"/>
          <p:cNvSpPr txBox="1">
            <a:spLocks/>
          </p:cNvSpPr>
          <p:nvPr/>
        </p:nvSpPr>
        <p:spPr>
          <a:xfrm>
            <a:off x="971600" y="2327199"/>
            <a:ext cx="3348372" cy="14401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a:latin typeface="Arial Narrow" panose="020B0606020202030204" pitchFamily="34" charset="0"/>
                <a:ea typeface="Adobe Heiti Std R" pitchFamily="34" charset="-128"/>
                <a:cs typeface="Angsana New" panose="02020603050405020304" pitchFamily="18" charset="-34"/>
              </a:rPr>
              <a:t>Disminución de erosión de suelos</a:t>
            </a:r>
          </a:p>
        </p:txBody>
      </p:sp>
      <p:pic>
        <p:nvPicPr>
          <p:cNvPr id="8194" name="Picture 2" descr="C:\Users\Usuario\Documents\bosque de la primavera\AC\carrera enduro series\fotos obras\20170819_13183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38682" y="2340465"/>
            <a:ext cx="2740822" cy="4517535"/>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Usuario\Documents\bosque de la primavera\AC\carrera enduro series\fotos obras\20170809_13175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10267" y="700104"/>
            <a:ext cx="4429053" cy="223224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Usuario\Documents\bosque de la primavera\AC\carrera enduro series\fotos obras\20170809_122324.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2134" y="3767360"/>
            <a:ext cx="5533352" cy="3112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712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3" grpId="0" animBg="1"/>
      <p:bldP spid="19"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26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2134" y="21869"/>
            <a:ext cx="8676455" cy="6858000"/>
          </a:xfrm>
          <a:prstGeom prst="rect">
            <a:avLst/>
          </a:prstGeom>
        </p:spPr>
      </p:pic>
      <p:sp>
        <p:nvSpPr>
          <p:cNvPr id="4" name="1 Título"/>
          <p:cNvSpPr txBox="1">
            <a:spLocks/>
          </p:cNvSpPr>
          <p:nvPr/>
        </p:nvSpPr>
        <p:spPr>
          <a:xfrm rot="16200000">
            <a:off x="-3198616" y="3191841"/>
            <a:ext cx="6858000" cy="474318"/>
          </a:xfrm>
          <a:prstGeom prst="rect">
            <a:avLst/>
          </a:prstGeom>
          <a:solidFill>
            <a:schemeClr val="bg1">
              <a:lumMod val="7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1800" b="1" dirty="0">
                <a:latin typeface="Arial Narrow" panose="020B0606020202030204" pitchFamily="34" charset="0"/>
                <a:ea typeface="Adobe Heiti Std R" pitchFamily="34" charset="-128"/>
                <a:cs typeface="Angsana New" panose="02020603050405020304" pitchFamily="18" charset="-34"/>
              </a:rPr>
              <a:t>R E L A C I O N E S   </a:t>
            </a:r>
            <a:r>
              <a:rPr lang="es-MX" sz="1800" b="1" dirty="0" err="1">
                <a:latin typeface="Arial Narrow" panose="020B0606020202030204" pitchFamily="34" charset="0"/>
                <a:ea typeface="Adobe Heiti Std R" pitchFamily="34" charset="-128"/>
                <a:cs typeface="Angsana New" panose="02020603050405020304" pitchFamily="18" charset="-34"/>
              </a:rPr>
              <a:t>S</a:t>
            </a:r>
            <a:r>
              <a:rPr lang="es-MX" sz="1800" b="1" dirty="0">
                <a:latin typeface="Arial Narrow" panose="020B0606020202030204" pitchFamily="34" charset="0"/>
                <a:ea typeface="Adobe Heiti Std R" pitchFamily="34" charset="-128"/>
                <a:cs typeface="Angsana New" panose="02020603050405020304" pitchFamily="18" charset="-34"/>
              </a:rPr>
              <a:t> I N É R G I C A S </a:t>
            </a:r>
            <a:r>
              <a:rPr lang="es-MX" sz="1600" b="1" dirty="0">
                <a:latin typeface="Arial Narrow" panose="020B0606020202030204" pitchFamily="34" charset="0"/>
                <a:ea typeface="Adobe Heiti Std R" pitchFamily="34" charset="-128"/>
                <a:cs typeface="Angsana New" panose="02020603050405020304" pitchFamily="18" charset="-34"/>
              </a:rPr>
              <a:t> </a:t>
            </a:r>
          </a:p>
        </p:txBody>
      </p:sp>
      <p:sp>
        <p:nvSpPr>
          <p:cNvPr id="43" name="1 Título"/>
          <p:cNvSpPr txBox="1">
            <a:spLocks/>
          </p:cNvSpPr>
          <p:nvPr/>
        </p:nvSpPr>
        <p:spPr>
          <a:xfrm>
            <a:off x="1038929" y="551179"/>
            <a:ext cx="8100391" cy="177346"/>
          </a:xfrm>
          <a:prstGeom prst="rect">
            <a:avLst/>
          </a:prstGeom>
          <a:solidFill>
            <a:schemeClr val="bg1">
              <a:lumMod val="75000"/>
            </a:schemeClr>
          </a:solidFill>
        </p:spPr>
        <p:txBody>
          <a:bodyPr vert="horz" lIns="91440" tIns="45720" rIns="91440" bIns="45720" rtlCol="0" anchor="ctr">
            <a:normAutofit fontScale="4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MX" sz="1800" b="1" dirty="0">
              <a:latin typeface="Arial Narrow" panose="020B0606020202030204" pitchFamily="34" charset="0"/>
              <a:ea typeface="Adobe Heiti Std R" pitchFamily="34" charset="-128"/>
              <a:cs typeface="Angsana New" panose="02020603050405020304" pitchFamily="18" charset="-34"/>
            </a:endParaRPr>
          </a:p>
        </p:txBody>
      </p:sp>
      <p:sp>
        <p:nvSpPr>
          <p:cNvPr id="11" name="10 Rectángulo"/>
          <p:cNvSpPr/>
          <p:nvPr/>
        </p:nvSpPr>
        <p:spPr>
          <a:xfrm>
            <a:off x="970193" y="25460"/>
            <a:ext cx="7067961" cy="523220"/>
          </a:xfrm>
          <a:prstGeom prst="rect">
            <a:avLst/>
          </a:prstGeom>
        </p:spPr>
        <p:txBody>
          <a:bodyPr wrap="none">
            <a:spAutoFit/>
          </a:bodyPr>
          <a:lstStyle/>
          <a:p>
            <a:r>
              <a:rPr lang="es-MX" sz="2800" dirty="0">
                <a:latin typeface="Arial Narrow" panose="020B0606020202030204" pitchFamily="34" charset="0"/>
                <a:ea typeface="Adobe Heiti Std R" pitchFamily="34" charset="-128"/>
              </a:rPr>
              <a:t>PROYECTO  RESTAURACIÓN DE SUELO Y AGUA</a:t>
            </a:r>
          </a:p>
        </p:txBody>
      </p:sp>
      <p:pic>
        <p:nvPicPr>
          <p:cNvPr id="1027" name="Picture 3" descr="C:\Users\Usuario\Documents\bosque de la primavera\opd\restauración de pistas\fotos obras\revisar\Pistas primavera\20180209_13520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96170" y="728525"/>
            <a:ext cx="3447830" cy="612947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Usuario\Documents\bosque de la primavera\opd\restauración de pistas\fotos obras\toboganes\20171123_123708.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2134" y="732367"/>
            <a:ext cx="3447830" cy="6129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6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26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2134" y="21869"/>
            <a:ext cx="8676455" cy="6858000"/>
          </a:xfrm>
          <a:prstGeom prst="rect">
            <a:avLst/>
          </a:prstGeom>
        </p:spPr>
      </p:pic>
      <p:sp>
        <p:nvSpPr>
          <p:cNvPr id="4" name="1 Título"/>
          <p:cNvSpPr txBox="1">
            <a:spLocks/>
          </p:cNvSpPr>
          <p:nvPr/>
        </p:nvSpPr>
        <p:spPr>
          <a:xfrm rot="16200000">
            <a:off x="-3198616" y="3191841"/>
            <a:ext cx="6858000" cy="474318"/>
          </a:xfrm>
          <a:prstGeom prst="rect">
            <a:avLst/>
          </a:prstGeom>
          <a:solidFill>
            <a:schemeClr val="bg1">
              <a:lumMod val="7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1800" b="1" dirty="0">
                <a:latin typeface="Arial Narrow" panose="020B0606020202030204" pitchFamily="34" charset="0"/>
                <a:ea typeface="Adobe Heiti Std R" pitchFamily="34" charset="-128"/>
                <a:cs typeface="Angsana New" panose="02020603050405020304" pitchFamily="18" charset="-34"/>
              </a:rPr>
              <a:t>R E L A C I O N E S   </a:t>
            </a:r>
            <a:r>
              <a:rPr lang="es-MX" sz="1800" b="1" dirty="0" err="1">
                <a:latin typeface="Arial Narrow" panose="020B0606020202030204" pitchFamily="34" charset="0"/>
                <a:ea typeface="Adobe Heiti Std R" pitchFamily="34" charset="-128"/>
                <a:cs typeface="Angsana New" panose="02020603050405020304" pitchFamily="18" charset="-34"/>
              </a:rPr>
              <a:t>S</a:t>
            </a:r>
            <a:r>
              <a:rPr lang="es-MX" sz="1800" b="1" dirty="0">
                <a:latin typeface="Arial Narrow" panose="020B0606020202030204" pitchFamily="34" charset="0"/>
                <a:ea typeface="Adobe Heiti Std R" pitchFamily="34" charset="-128"/>
                <a:cs typeface="Angsana New" panose="02020603050405020304" pitchFamily="18" charset="-34"/>
              </a:rPr>
              <a:t> I N É R G I C A S </a:t>
            </a:r>
            <a:r>
              <a:rPr lang="es-MX" sz="1600" b="1" dirty="0">
                <a:latin typeface="Arial Narrow" panose="020B0606020202030204" pitchFamily="34" charset="0"/>
                <a:ea typeface="Adobe Heiti Std R" pitchFamily="34" charset="-128"/>
                <a:cs typeface="Angsana New" panose="02020603050405020304" pitchFamily="18" charset="-34"/>
              </a:rPr>
              <a:t> </a:t>
            </a:r>
          </a:p>
        </p:txBody>
      </p:sp>
      <p:sp>
        <p:nvSpPr>
          <p:cNvPr id="43" name="1 Título"/>
          <p:cNvSpPr txBox="1">
            <a:spLocks/>
          </p:cNvSpPr>
          <p:nvPr/>
        </p:nvSpPr>
        <p:spPr>
          <a:xfrm>
            <a:off x="1038929" y="551179"/>
            <a:ext cx="8100391" cy="177346"/>
          </a:xfrm>
          <a:prstGeom prst="rect">
            <a:avLst/>
          </a:prstGeom>
          <a:solidFill>
            <a:schemeClr val="bg1">
              <a:lumMod val="75000"/>
            </a:schemeClr>
          </a:solidFill>
        </p:spPr>
        <p:txBody>
          <a:bodyPr vert="horz" lIns="91440" tIns="45720" rIns="91440" bIns="45720" rtlCol="0" anchor="ctr">
            <a:normAutofit fontScale="4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MX" sz="1800" b="1" dirty="0">
              <a:latin typeface="Arial Narrow" panose="020B0606020202030204" pitchFamily="34" charset="0"/>
              <a:ea typeface="Adobe Heiti Std R" pitchFamily="34" charset="-128"/>
              <a:cs typeface="Angsana New" panose="02020603050405020304" pitchFamily="18" charset="-34"/>
            </a:endParaRPr>
          </a:p>
        </p:txBody>
      </p:sp>
      <p:sp>
        <p:nvSpPr>
          <p:cNvPr id="11" name="10 Rectángulo"/>
          <p:cNvSpPr/>
          <p:nvPr/>
        </p:nvSpPr>
        <p:spPr>
          <a:xfrm>
            <a:off x="970193" y="25460"/>
            <a:ext cx="7067961" cy="523220"/>
          </a:xfrm>
          <a:prstGeom prst="rect">
            <a:avLst/>
          </a:prstGeom>
        </p:spPr>
        <p:txBody>
          <a:bodyPr wrap="none">
            <a:spAutoFit/>
          </a:bodyPr>
          <a:lstStyle/>
          <a:p>
            <a:r>
              <a:rPr lang="es-MX" sz="2800" dirty="0">
                <a:latin typeface="Arial Narrow" panose="020B0606020202030204" pitchFamily="34" charset="0"/>
                <a:ea typeface="Adobe Heiti Std R" pitchFamily="34" charset="-128"/>
              </a:rPr>
              <a:t>PROYECTO  RESTAURACIÓN DE SUELO Y AGUA</a:t>
            </a:r>
          </a:p>
        </p:txBody>
      </p:sp>
      <p:pic>
        <p:nvPicPr>
          <p:cNvPr id="1030" name="Picture 6" descr="C:\Users\Usuario\Documents\bosque de la primavera\opd\restauración de pistas\fotos obras\toboganes\20171205_102206 (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13782" y="1517437"/>
            <a:ext cx="5155818" cy="386686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Usuario\Documents\bosque de la primavera\opd\restauración de pistas\fotos obras\toboganes\20171205_103356 (1).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67544" y="728525"/>
            <a:ext cx="3546238" cy="6151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09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26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2134" y="21869"/>
            <a:ext cx="8676455" cy="6858000"/>
          </a:xfrm>
          <a:prstGeom prst="rect">
            <a:avLst/>
          </a:prstGeom>
        </p:spPr>
      </p:pic>
      <p:sp>
        <p:nvSpPr>
          <p:cNvPr id="4" name="1 Título"/>
          <p:cNvSpPr txBox="1">
            <a:spLocks/>
          </p:cNvSpPr>
          <p:nvPr/>
        </p:nvSpPr>
        <p:spPr>
          <a:xfrm rot="16200000">
            <a:off x="-3198616" y="3191841"/>
            <a:ext cx="6858000" cy="474318"/>
          </a:xfrm>
          <a:prstGeom prst="rect">
            <a:avLst/>
          </a:prstGeom>
          <a:solidFill>
            <a:schemeClr val="bg1">
              <a:lumMod val="7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1800" b="1" dirty="0">
                <a:latin typeface="Arial Narrow" panose="020B0606020202030204" pitchFamily="34" charset="0"/>
                <a:ea typeface="Adobe Heiti Std R" pitchFamily="34" charset="-128"/>
                <a:cs typeface="Angsana New" panose="02020603050405020304" pitchFamily="18" charset="-34"/>
              </a:rPr>
              <a:t>R E L A C I O N E S   </a:t>
            </a:r>
            <a:r>
              <a:rPr lang="es-MX" sz="1800" b="1" dirty="0" err="1">
                <a:latin typeface="Arial Narrow" panose="020B0606020202030204" pitchFamily="34" charset="0"/>
                <a:ea typeface="Adobe Heiti Std R" pitchFamily="34" charset="-128"/>
                <a:cs typeface="Angsana New" panose="02020603050405020304" pitchFamily="18" charset="-34"/>
              </a:rPr>
              <a:t>S</a:t>
            </a:r>
            <a:r>
              <a:rPr lang="es-MX" sz="1800" b="1" dirty="0">
                <a:latin typeface="Arial Narrow" panose="020B0606020202030204" pitchFamily="34" charset="0"/>
                <a:ea typeface="Adobe Heiti Std R" pitchFamily="34" charset="-128"/>
                <a:cs typeface="Angsana New" panose="02020603050405020304" pitchFamily="18" charset="-34"/>
              </a:rPr>
              <a:t> I N É R G I C A S </a:t>
            </a:r>
            <a:r>
              <a:rPr lang="es-MX" sz="1600" b="1" dirty="0">
                <a:latin typeface="Arial Narrow" panose="020B0606020202030204" pitchFamily="34" charset="0"/>
                <a:ea typeface="Adobe Heiti Std R" pitchFamily="34" charset="-128"/>
                <a:cs typeface="Angsana New" panose="02020603050405020304" pitchFamily="18" charset="-34"/>
              </a:rPr>
              <a:t> </a:t>
            </a:r>
          </a:p>
        </p:txBody>
      </p:sp>
      <p:sp>
        <p:nvSpPr>
          <p:cNvPr id="2" name="1 Rectángulo"/>
          <p:cNvSpPr/>
          <p:nvPr/>
        </p:nvSpPr>
        <p:spPr>
          <a:xfrm>
            <a:off x="970193" y="25460"/>
            <a:ext cx="7067961" cy="523220"/>
          </a:xfrm>
          <a:prstGeom prst="rect">
            <a:avLst/>
          </a:prstGeom>
        </p:spPr>
        <p:txBody>
          <a:bodyPr wrap="none">
            <a:spAutoFit/>
          </a:bodyPr>
          <a:lstStyle/>
          <a:p>
            <a:r>
              <a:rPr lang="es-MX" sz="2800" dirty="0">
                <a:latin typeface="Arial Narrow" panose="020B0606020202030204" pitchFamily="34" charset="0"/>
                <a:ea typeface="Adobe Heiti Std R" pitchFamily="34" charset="-128"/>
              </a:rPr>
              <a:t>PROYECTO  RESTAURACIÓN DE SUELO Y AGUA</a:t>
            </a:r>
          </a:p>
        </p:txBody>
      </p:sp>
      <p:sp>
        <p:nvSpPr>
          <p:cNvPr id="43" name="1 Título"/>
          <p:cNvSpPr txBox="1">
            <a:spLocks/>
          </p:cNvSpPr>
          <p:nvPr/>
        </p:nvSpPr>
        <p:spPr>
          <a:xfrm>
            <a:off x="1038929" y="551179"/>
            <a:ext cx="8100391" cy="177346"/>
          </a:xfrm>
          <a:prstGeom prst="rect">
            <a:avLst/>
          </a:prstGeom>
          <a:solidFill>
            <a:schemeClr val="bg1">
              <a:lumMod val="75000"/>
            </a:schemeClr>
          </a:solidFill>
        </p:spPr>
        <p:txBody>
          <a:bodyPr vert="horz" lIns="91440" tIns="45720" rIns="91440" bIns="45720" rtlCol="0" anchor="ctr">
            <a:normAutofit fontScale="4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MX" sz="1800" b="1" dirty="0">
              <a:latin typeface="Arial Narrow" panose="020B0606020202030204" pitchFamily="34" charset="0"/>
              <a:ea typeface="Adobe Heiti Std R" pitchFamily="34" charset="-128"/>
              <a:cs typeface="Angsana New" panose="02020603050405020304" pitchFamily="18" charset="-34"/>
            </a:endParaRPr>
          </a:p>
        </p:txBody>
      </p:sp>
      <p:pic>
        <p:nvPicPr>
          <p:cNvPr id="9219" name="Picture 3" descr="C:\Users\Usuario\Documents\bosque de la primavera\opd\restauración de pistas\fotos obras\toboganes\20171025_15200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20072" y="4650790"/>
            <a:ext cx="3923928" cy="220721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Usuario\Documents\bosque de la primavera\opd\restauración de pistas\fotos obras\toboganes\20171030_140259.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23928" y="2684450"/>
            <a:ext cx="3495715" cy="1966340"/>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C:\Users\Usuario\Documents\bosque de la primavera\opd\restauración de pistas\fotos obras\toboganes\20171107_12170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0472" y="719028"/>
            <a:ext cx="3433455" cy="6103920"/>
          </a:xfrm>
          <a:prstGeom prst="rect">
            <a:avLst/>
          </a:prstGeom>
          <a:noFill/>
          <a:extLst>
            <a:ext uri="{909E8E84-426E-40DD-AFC4-6F175D3DCCD1}">
              <a14:hiddenFill xmlns:a14="http://schemas.microsoft.com/office/drawing/2010/main">
                <a:solidFill>
                  <a:srgbClr val="FFFFFF"/>
                </a:solidFill>
              </a14:hiddenFill>
            </a:ext>
          </a:extLst>
        </p:spPr>
      </p:pic>
      <p:sp>
        <p:nvSpPr>
          <p:cNvPr id="15" name="1 Título"/>
          <p:cNvSpPr txBox="1">
            <a:spLocks/>
          </p:cNvSpPr>
          <p:nvPr/>
        </p:nvSpPr>
        <p:spPr>
          <a:xfrm>
            <a:off x="7492779" y="3284984"/>
            <a:ext cx="2695845"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a:latin typeface="Arial Narrow" panose="020B0606020202030204" pitchFamily="34" charset="0"/>
                <a:ea typeface="Adobe Heiti Std R" pitchFamily="34" charset="-128"/>
                <a:cs typeface="Angsana New" panose="02020603050405020304" pitchFamily="18" charset="-34"/>
              </a:rPr>
              <a:t>Pista </a:t>
            </a:r>
          </a:p>
          <a:p>
            <a:pPr algn="l"/>
            <a:r>
              <a:rPr lang="es-MX" sz="2400" dirty="0">
                <a:latin typeface="Arial Narrow" panose="020B0606020202030204" pitchFamily="34" charset="0"/>
                <a:ea typeface="Adobe Heiti Std R" pitchFamily="34" charset="-128"/>
                <a:cs typeface="Angsana New" panose="02020603050405020304" pitchFamily="18" charset="-34"/>
              </a:rPr>
              <a:t>Toboganes</a:t>
            </a:r>
          </a:p>
        </p:txBody>
      </p:sp>
      <p:pic>
        <p:nvPicPr>
          <p:cNvPr id="9222" name="Picture 6" descr="C:\Users\Usuario\Documents\bosque de la primavera\opd\restauración de pistas\fotos obras\revisar\Pistas primavera\IMG-20171128-WA0021.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860032" y="728524"/>
            <a:ext cx="4297747" cy="1964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08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3" grpId="0" animBg="1"/>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0528" y="2564904"/>
            <a:ext cx="57150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27784" y="509736"/>
            <a:ext cx="7429500"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43608" y="-175280"/>
            <a:ext cx="57150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 Título"/>
          <p:cNvSpPr txBox="1">
            <a:spLocks/>
          </p:cNvSpPr>
          <p:nvPr/>
        </p:nvSpPr>
        <p:spPr>
          <a:xfrm rot="16200000">
            <a:off x="-3198616" y="3191841"/>
            <a:ext cx="6858000" cy="474318"/>
          </a:xfrm>
          <a:prstGeom prst="rect">
            <a:avLst/>
          </a:prstGeom>
          <a:solidFill>
            <a:schemeClr val="bg1">
              <a:lumMod val="7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1800" b="1" dirty="0">
                <a:latin typeface="Arial Narrow" panose="020B0606020202030204" pitchFamily="34" charset="0"/>
                <a:ea typeface="Adobe Heiti Std R" pitchFamily="34" charset="-128"/>
                <a:cs typeface="Angsana New" panose="02020603050405020304" pitchFamily="18" charset="-34"/>
              </a:rPr>
              <a:t>U B I C A C I </a:t>
            </a:r>
            <a:r>
              <a:rPr lang="es-MX" sz="1800" b="1" dirty="0" err="1">
                <a:latin typeface="Arial Narrow" panose="020B0606020202030204" pitchFamily="34" charset="0"/>
                <a:ea typeface="Adobe Heiti Std R" pitchFamily="34" charset="-128"/>
                <a:cs typeface="Angsana New" panose="02020603050405020304" pitchFamily="18" charset="-34"/>
              </a:rPr>
              <a:t>Ó</a:t>
            </a:r>
            <a:r>
              <a:rPr lang="es-MX" sz="1800" b="1" dirty="0">
                <a:latin typeface="Arial Narrow" panose="020B0606020202030204" pitchFamily="34" charset="0"/>
                <a:ea typeface="Adobe Heiti Std R" pitchFamily="34" charset="-128"/>
                <a:cs typeface="Angsana New" panose="02020603050405020304" pitchFamily="18" charset="-34"/>
              </a:rPr>
              <a:t> N</a:t>
            </a:r>
          </a:p>
        </p:txBody>
      </p:sp>
      <p:pic>
        <p:nvPicPr>
          <p:cNvPr id="1026" name="Picture 2" descr="C:\Users\Usuario\Documents\A-maestria\A-semestre 2\IDI II- yolanda bojorquez\IDI II TAREAS\TOG\presentación\poligono.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99946" y="1412776"/>
            <a:ext cx="3408558" cy="2995217"/>
          </a:xfrm>
          <a:prstGeom prst="rect">
            <a:avLst/>
          </a:prstGeom>
          <a:noFill/>
          <a:extLst>
            <a:ext uri="{909E8E84-426E-40DD-AFC4-6F175D3DCCD1}">
              <a14:hiddenFill xmlns:a14="http://schemas.microsoft.com/office/drawing/2010/main">
                <a:solidFill>
                  <a:srgbClr val="FFFFFF"/>
                </a:solidFill>
              </a14:hiddenFill>
            </a:ext>
          </a:extLst>
        </p:spPr>
      </p:pic>
      <p:pic>
        <p:nvPicPr>
          <p:cNvPr id="34" name="33 Imagen"/>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40812" y="178217"/>
            <a:ext cx="3275204" cy="2139157"/>
          </a:xfrm>
          <a:prstGeom prst="rect">
            <a:avLst/>
          </a:prstGeom>
        </p:spPr>
      </p:pic>
      <p:pic>
        <p:nvPicPr>
          <p:cNvPr id="60" name="59 Imagen"/>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9552" y="4077072"/>
            <a:ext cx="3182021" cy="2448272"/>
          </a:xfrm>
          <a:prstGeom prst="rect">
            <a:avLst/>
          </a:prstGeom>
        </p:spPr>
      </p:pic>
      <p:cxnSp>
        <p:nvCxnSpPr>
          <p:cNvPr id="65" name="64 Conector recto de flecha"/>
          <p:cNvCxnSpPr/>
          <p:nvPr/>
        </p:nvCxnSpPr>
        <p:spPr>
          <a:xfrm flipH="1">
            <a:off x="2195736" y="3688568"/>
            <a:ext cx="1008112" cy="1540632"/>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sp>
        <p:nvSpPr>
          <p:cNvPr id="6" name="5 CuadroTexto"/>
          <p:cNvSpPr txBox="1"/>
          <p:nvPr/>
        </p:nvSpPr>
        <p:spPr>
          <a:xfrm>
            <a:off x="1043608" y="3140968"/>
            <a:ext cx="4505566" cy="523220"/>
          </a:xfrm>
          <a:prstGeom prst="rect">
            <a:avLst/>
          </a:prstGeom>
          <a:noFill/>
        </p:spPr>
        <p:txBody>
          <a:bodyPr wrap="square" rtlCol="0">
            <a:spAutoFit/>
          </a:bodyPr>
          <a:lstStyle/>
          <a:p>
            <a:r>
              <a:rPr lang="es-MX" sz="2800" dirty="0">
                <a:latin typeface="Arial Narrow" panose="020B0606020202030204" pitchFamily="34" charset="0"/>
                <a:ea typeface="Adobe Heiti Std R" pitchFamily="34" charset="-128"/>
              </a:rPr>
              <a:t>BOSQUE LA PRIMAVERA</a:t>
            </a:r>
          </a:p>
        </p:txBody>
      </p:sp>
      <p:cxnSp>
        <p:nvCxnSpPr>
          <p:cNvPr id="47" name="46 Conector recto de flecha"/>
          <p:cNvCxnSpPr/>
          <p:nvPr/>
        </p:nvCxnSpPr>
        <p:spPr>
          <a:xfrm flipH="1" flipV="1">
            <a:off x="2824767" y="1694133"/>
            <a:ext cx="253647" cy="1446836"/>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102" name="101 Conector recto de flecha"/>
          <p:cNvCxnSpPr/>
          <p:nvPr/>
        </p:nvCxnSpPr>
        <p:spPr>
          <a:xfrm flipV="1">
            <a:off x="5076056" y="3228847"/>
            <a:ext cx="1266478" cy="159888"/>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sp>
        <p:nvSpPr>
          <p:cNvPr id="2" name="1 Elipse"/>
          <p:cNvSpPr/>
          <p:nvPr/>
        </p:nvSpPr>
        <p:spPr>
          <a:xfrm>
            <a:off x="2411760" y="4850904"/>
            <a:ext cx="884631" cy="810344"/>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Arial Narrow" panose="020B0606020202030204" pitchFamily="34" charset="0"/>
            </a:endParaRPr>
          </a:p>
        </p:txBody>
      </p:sp>
      <p:sp>
        <p:nvSpPr>
          <p:cNvPr id="17" name="16 CuadroTexto"/>
          <p:cNvSpPr txBox="1"/>
          <p:nvPr/>
        </p:nvSpPr>
        <p:spPr>
          <a:xfrm>
            <a:off x="4067944" y="5365665"/>
            <a:ext cx="2592288" cy="707886"/>
          </a:xfrm>
          <a:prstGeom prst="rect">
            <a:avLst/>
          </a:prstGeom>
          <a:noFill/>
        </p:spPr>
        <p:txBody>
          <a:bodyPr wrap="square" rtlCol="0">
            <a:spAutoFit/>
          </a:bodyPr>
          <a:lstStyle/>
          <a:p>
            <a:pPr algn="ctr"/>
            <a:r>
              <a:rPr lang="es-MX" sz="2000" dirty="0">
                <a:latin typeface="Arial Narrow" panose="020B0606020202030204" pitchFamily="34" charset="0"/>
                <a:ea typeface="Adobe Heiti Std R" pitchFamily="34" charset="-128"/>
              </a:rPr>
              <a:t>ZONA METROPOLITANA DE GUADALAJARA</a:t>
            </a:r>
          </a:p>
        </p:txBody>
      </p:sp>
      <p:cxnSp>
        <p:nvCxnSpPr>
          <p:cNvPr id="20" name="19 Conector recto de flecha"/>
          <p:cNvCxnSpPr/>
          <p:nvPr/>
        </p:nvCxnSpPr>
        <p:spPr>
          <a:xfrm flipH="1" flipV="1">
            <a:off x="2951590" y="5301209"/>
            <a:ext cx="1188362" cy="360039"/>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434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32"/>
                                        </p:tgtEl>
                                        <p:attrNameLst>
                                          <p:attrName>style.visibility</p:attrName>
                                        </p:attrNameLst>
                                      </p:cBhvr>
                                      <p:to>
                                        <p:strVal val="visible"/>
                                      </p:to>
                                    </p:set>
                                    <p:animEffect transition="in" filter="fade">
                                      <p:cBhvr>
                                        <p:cTn id="12" dur="1000"/>
                                        <p:tgtEl>
                                          <p:spTgt spid="1032"/>
                                        </p:tgtEl>
                                      </p:cBhvr>
                                    </p:animEffect>
                                    <p:anim calcmode="lin" valueType="num">
                                      <p:cBhvr>
                                        <p:cTn id="13" dur="1000" fill="hold"/>
                                        <p:tgtEl>
                                          <p:spTgt spid="1032"/>
                                        </p:tgtEl>
                                        <p:attrNameLst>
                                          <p:attrName>ppt_x</p:attrName>
                                        </p:attrNameLst>
                                      </p:cBhvr>
                                      <p:tavLst>
                                        <p:tav tm="0">
                                          <p:val>
                                            <p:strVal val="#ppt_x"/>
                                          </p:val>
                                        </p:tav>
                                        <p:tav tm="100000">
                                          <p:val>
                                            <p:strVal val="#ppt_x"/>
                                          </p:val>
                                        </p:tav>
                                      </p:tavLst>
                                    </p:anim>
                                    <p:anim calcmode="lin" valueType="num">
                                      <p:cBhvr>
                                        <p:cTn id="14" dur="1000" fill="hold"/>
                                        <p:tgtEl>
                                          <p:spTgt spid="103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fade">
                                      <p:cBhvr>
                                        <p:cTn id="17" dur="1000"/>
                                        <p:tgtEl>
                                          <p:spTgt spid="1030"/>
                                        </p:tgtEl>
                                      </p:cBhvr>
                                    </p:animEffect>
                                    <p:anim calcmode="lin" valueType="num">
                                      <p:cBhvr>
                                        <p:cTn id="18" dur="1000" fill="hold"/>
                                        <p:tgtEl>
                                          <p:spTgt spid="1030"/>
                                        </p:tgtEl>
                                        <p:attrNameLst>
                                          <p:attrName>ppt_x</p:attrName>
                                        </p:attrNameLst>
                                      </p:cBhvr>
                                      <p:tavLst>
                                        <p:tav tm="0">
                                          <p:val>
                                            <p:strVal val="#ppt_x"/>
                                          </p:val>
                                        </p:tav>
                                        <p:tav tm="100000">
                                          <p:val>
                                            <p:strVal val="#ppt_x"/>
                                          </p:val>
                                        </p:tav>
                                      </p:tavLst>
                                    </p:anim>
                                    <p:anim calcmode="lin" valueType="num">
                                      <p:cBhvr>
                                        <p:cTn id="19" dur="1000" fill="hold"/>
                                        <p:tgtEl>
                                          <p:spTgt spid="103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1000" fill="hold"/>
                                        <p:tgtEl>
                                          <p:spTgt spid="2"/>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fade">
                                      <p:cBhvr>
                                        <p:cTn id="42" dur="1000"/>
                                        <p:tgtEl>
                                          <p:spTgt spid="65"/>
                                        </p:tgtEl>
                                      </p:cBhvr>
                                    </p:animEffect>
                                    <p:anim calcmode="lin" valueType="num">
                                      <p:cBhvr>
                                        <p:cTn id="43" dur="1000" fill="hold"/>
                                        <p:tgtEl>
                                          <p:spTgt spid="65"/>
                                        </p:tgtEl>
                                        <p:attrNameLst>
                                          <p:attrName>ppt_x</p:attrName>
                                        </p:attrNameLst>
                                      </p:cBhvr>
                                      <p:tavLst>
                                        <p:tav tm="0">
                                          <p:val>
                                            <p:strVal val="#ppt_x"/>
                                          </p:val>
                                        </p:tav>
                                        <p:tav tm="100000">
                                          <p:val>
                                            <p:strVal val="#ppt_x"/>
                                          </p:val>
                                        </p:tav>
                                      </p:tavLst>
                                    </p:anim>
                                    <p:anim calcmode="lin" valueType="num">
                                      <p:cBhvr>
                                        <p:cTn id="44" dur="1000" fill="hold"/>
                                        <p:tgtEl>
                                          <p:spTgt spid="65"/>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60"/>
                                        </p:tgtEl>
                                        <p:attrNameLst>
                                          <p:attrName>style.visibility</p:attrName>
                                        </p:attrNameLst>
                                      </p:cBhvr>
                                      <p:to>
                                        <p:strVal val="visible"/>
                                      </p:to>
                                    </p:set>
                                    <p:animEffect transition="in" filter="fade">
                                      <p:cBhvr>
                                        <p:cTn id="47" dur="1000"/>
                                        <p:tgtEl>
                                          <p:spTgt spid="60"/>
                                        </p:tgtEl>
                                      </p:cBhvr>
                                    </p:animEffect>
                                    <p:anim calcmode="lin" valueType="num">
                                      <p:cBhvr>
                                        <p:cTn id="48" dur="1000" fill="hold"/>
                                        <p:tgtEl>
                                          <p:spTgt spid="60"/>
                                        </p:tgtEl>
                                        <p:attrNameLst>
                                          <p:attrName>ppt_x</p:attrName>
                                        </p:attrNameLst>
                                      </p:cBhvr>
                                      <p:tavLst>
                                        <p:tav tm="0">
                                          <p:val>
                                            <p:strVal val="#ppt_x"/>
                                          </p:val>
                                        </p:tav>
                                        <p:tav tm="100000">
                                          <p:val>
                                            <p:strVal val="#ppt_x"/>
                                          </p:val>
                                        </p:tav>
                                      </p:tavLst>
                                    </p:anim>
                                    <p:anim calcmode="lin" valueType="num">
                                      <p:cBhvr>
                                        <p:cTn id="49" dur="1000" fill="hold"/>
                                        <p:tgtEl>
                                          <p:spTgt spid="6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1000"/>
                                        <p:tgtEl>
                                          <p:spTgt spid="6"/>
                                        </p:tgtEl>
                                      </p:cBhvr>
                                    </p:animEffect>
                                    <p:anim calcmode="lin" valueType="num">
                                      <p:cBhvr>
                                        <p:cTn id="53" dur="1000" fill="hold"/>
                                        <p:tgtEl>
                                          <p:spTgt spid="6"/>
                                        </p:tgtEl>
                                        <p:attrNameLst>
                                          <p:attrName>ppt_x</p:attrName>
                                        </p:attrNameLst>
                                      </p:cBhvr>
                                      <p:tavLst>
                                        <p:tav tm="0">
                                          <p:val>
                                            <p:strVal val="#ppt_x"/>
                                          </p:val>
                                        </p:tav>
                                        <p:tav tm="100000">
                                          <p:val>
                                            <p:strVal val="#ppt_x"/>
                                          </p:val>
                                        </p:tav>
                                      </p:tavLst>
                                    </p:anim>
                                    <p:anim calcmode="lin" valueType="num">
                                      <p:cBhvr>
                                        <p:cTn id="54" dur="1000" fill="hold"/>
                                        <p:tgtEl>
                                          <p:spTgt spid="6"/>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fade">
                                      <p:cBhvr>
                                        <p:cTn id="57" dur="1000"/>
                                        <p:tgtEl>
                                          <p:spTgt spid="47"/>
                                        </p:tgtEl>
                                      </p:cBhvr>
                                    </p:animEffect>
                                    <p:anim calcmode="lin" valueType="num">
                                      <p:cBhvr>
                                        <p:cTn id="58" dur="1000" fill="hold"/>
                                        <p:tgtEl>
                                          <p:spTgt spid="47"/>
                                        </p:tgtEl>
                                        <p:attrNameLst>
                                          <p:attrName>ppt_x</p:attrName>
                                        </p:attrNameLst>
                                      </p:cBhvr>
                                      <p:tavLst>
                                        <p:tav tm="0">
                                          <p:val>
                                            <p:strVal val="#ppt_x"/>
                                          </p:val>
                                        </p:tav>
                                        <p:tav tm="100000">
                                          <p:val>
                                            <p:strVal val="#ppt_x"/>
                                          </p:val>
                                        </p:tav>
                                      </p:tavLst>
                                    </p:anim>
                                    <p:anim calcmode="lin" valueType="num">
                                      <p:cBhvr>
                                        <p:cTn id="59" dur="1000" fill="hold"/>
                                        <p:tgtEl>
                                          <p:spTgt spid="47"/>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02"/>
                                        </p:tgtEl>
                                        <p:attrNameLst>
                                          <p:attrName>style.visibility</p:attrName>
                                        </p:attrNameLst>
                                      </p:cBhvr>
                                      <p:to>
                                        <p:strVal val="visible"/>
                                      </p:to>
                                    </p:set>
                                    <p:animEffect transition="in" filter="fade">
                                      <p:cBhvr>
                                        <p:cTn id="62" dur="1000"/>
                                        <p:tgtEl>
                                          <p:spTgt spid="102"/>
                                        </p:tgtEl>
                                      </p:cBhvr>
                                    </p:animEffect>
                                    <p:anim calcmode="lin" valueType="num">
                                      <p:cBhvr>
                                        <p:cTn id="63" dur="1000" fill="hold"/>
                                        <p:tgtEl>
                                          <p:spTgt spid="102"/>
                                        </p:tgtEl>
                                        <p:attrNameLst>
                                          <p:attrName>ppt_x</p:attrName>
                                        </p:attrNameLst>
                                      </p:cBhvr>
                                      <p:tavLst>
                                        <p:tav tm="0">
                                          <p:val>
                                            <p:strVal val="#ppt_x"/>
                                          </p:val>
                                        </p:tav>
                                        <p:tav tm="100000">
                                          <p:val>
                                            <p:strVal val="#ppt_x"/>
                                          </p:val>
                                        </p:tav>
                                      </p:tavLst>
                                    </p:anim>
                                    <p:anim calcmode="lin" valueType="num">
                                      <p:cBhvr>
                                        <p:cTn id="64" dur="1000" fill="hold"/>
                                        <p:tgtEl>
                                          <p:spTgt spid="102"/>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1026"/>
                                        </p:tgtEl>
                                        <p:attrNameLst>
                                          <p:attrName>style.visibility</p:attrName>
                                        </p:attrNameLst>
                                      </p:cBhvr>
                                      <p:to>
                                        <p:strVal val="visible"/>
                                      </p:to>
                                    </p:set>
                                    <p:animEffect transition="in" filter="fade">
                                      <p:cBhvr>
                                        <p:cTn id="67" dur="1000"/>
                                        <p:tgtEl>
                                          <p:spTgt spid="1026"/>
                                        </p:tgtEl>
                                      </p:cBhvr>
                                    </p:animEffect>
                                    <p:anim calcmode="lin" valueType="num">
                                      <p:cBhvr>
                                        <p:cTn id="68" dur="1000" fill="hold"/>
                                        <p:tgtEl>
                                          <p:spTgt spid="1026"/>
                                        </p:tgtEl>
                                        <p:attrNameLst>
                                          <p:attrName>ppt_x</p:attrName>
                                        </p:attrNameLst>
                                      </p:cBhvr>
                                      <p:tavLst>
                                        <p:tav tm="0">
                                          <p:val>
                                            <p:strVal val="#ppt_x"/>
                                          </p:val>
                                        </p:tav>
                                        <p:tav tm="100000">
                                          <p:val>
                                            <p:strVal val="#ppt_x"/>
                                          </p:val>
                                        </p:tav>
                                      </p:tavLst>
                                    </p:anim>
                                    <p:anim calcmode="lin" valueType="num">
                                      <p:cBhvr>
                                        <p:cTn id="69" dur="1000" fill="hold"/>
                                        <p:tgtEl>
                                          <p:spTgt spid="1026"/>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1000"/>
                                        <p:tgtEl>
                                          <p:spTgt spid="17"/>
                                        </p:tgtEl>
                                      </p:cBhvr>
                                    </p:animEffect>
                                    <p:anim calcmode="lin" valueType="num">
                                      <p:cBhvr>
                                        <p:cTn id="73" dur="1000" fill="hold"/>
                                        <p:tgtEl>
                                          <p:spTgt spid="17"/>
                                        </p:tgtEl>
                                        <p:attrNameLst>
                                          <p:attrName>ppt_x</p:attrName>
                                        </p:attrNameLst>
                                      </p:cBhvr>
                                      <p:tavLst>
                                        <p:tav tm="0">
                                          <p:val>
                                            <p:strVal val="#ppt_x"/>
                                          </p:val>
                                        </p:tav>
                                        <p:tav tm="100000">
                                          <p:val>
                                            <p:strVal val="#ppt_x"/>
                                          </p:val>
                                        </p:tav>
                                      </p:tavLst>
                                    </p:anim>
                                    <p:anim calcmode="lin" valueType="num">
                                      <p:cBhvr>
                                        <p:cTn id="7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p:bldP spid="2" grpId="0" animBg="1"/>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26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2134" y="21869"/>
            <a:ext cx="8676455" cy="6858000"/>
          </a:xfrm>
          <a:prstGeom prst="rect">
            <a:avLst/>
          </a:prstGeom>
        </p:spPr>
      </p:pic>
      <p:sp>
        <p:nvSpPr>
          <p:cNvPr id="4" name="1 Título"/>
          <p:cNvSpPr txBox="1">
            <a:spLocks/>
          </p:cNvSpPr>
          <p:nvPr/>
        </p:nvSpPr>
        <p:spPr>
          <a:xfrm rot="16200000">
            <a:off x="-3198616" y="3191841"/>
            <a:ext cx="6858000" cy="474318"/>
          </a:xfrm>
          <a:prstGeom prst="rect">
            <a:avLst/>
          </a:prstGeom>
          <a:solidFill>
            <a:schemeClr val="bg1">
              <a:lumMod val="7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1800" b="1" dirty="0">
                <a:latin typeface="Arial Narrow" panose="020B0606020202030204" pitchFamily="34" charset="0"/>
                <a:ea typeface="Adobe Heiti Std R" pitchFamily="34" charset="-128"/>
                <a:cs typeface="Angsana New" panose="02020603050405020304" pitchFamily="18" charset="-34"/>
              </a:rPr>
              <a:t>R E L A C I O N E S   </a:t>
            </a:r>
            <a:r>
              <a:rPr lang="es-MX" sz="1800" b="1" dirty="0" err="1">
                <a:latin typeface="Arial Narrow" panose="020B0606020202030204" pitchFamily="34" charset="0"/>
                <a:ea typeface="Adobe Heiti Std R" pitchFamily="34" charset="-128"/>
                <a:cs typeface="Angsana New" panose="02020603050405020304" pitchFamily="18" charset="-34"/>
              </a:rPr>
              <a:t>S</a:t>
            </a:r>
            <a:r>
              <a:rPr lang="es-MX" sz="1800" b="1" dirty="0">
                <a:latin typeface="Arial Narrow" panose="020B0606020202030204" pitchFamily="34" charset="0"/>
                <a:ea typeface="Adobe Heiti Std R" pitchFamily="34" charset="-128"/>
                <a:cs typeface="Angsana New" panose="02020603050405020304" pitchFamily="18" charset="-34"/>
              </a:rPr>
              <a:t> I N É R G I C A S </a:t>
            </a:r>
            <a:r>
              <a:rPr lang="es-MX" sz="1600" b="1" dirty="0">
                <a:latin typeface="Arial Narrow" panose="020B0606020202030204" pitchFamily="34" charset="0"/>
                <a:ea typeface="Adobe Heiti Std R" pitchFamily="34" charset="-128"/>
                <a:cs typeface="Angsana New" panose="02020603050405020304" pitchFamily="18" charset="-34"/>
              </a:rPr>
              <a:t> </a:t>
            </a:r>
          </a:p>
        </p:txBody>
      </p:sp>
      <p:sp>
        <p:nvSpPr>
          <p:cNvPr id="2" name="1 Rectángulo"/>
          <p:cNvSpPr/>
          <p:nvPr/>
        </p:nvSpPr>
        <p:spPr>
          <a:xfrm>
            <a:off x="970193" y="25460"/>
            <a:ext cx="7067961" cy="523220"/>
          </a:xfrm>
          <a:prstGeom prst="rect">
            <a:avLst/>
          </a:prstGeom>
        </p:spPr>
        <p:txBody>
          <a:bodyPr wrap="none">
            <a:spAutoFit/>
          </a:bodyPr>
          <a:lstStyle/>
          <a:p>
            <a:r>
              <a:rPr lang="es-MX" sz="2800" dirty="0">
                <a:latin typeface="Arial Narrow" panose="020B0606020202030204" pitchFamily="34" charset="0"/>
                <a:ea typeface="Adobe Heiti Std R" pitchFamily="34" charset="-128"/>
              </a:rPr>
              <a:t>PROYECTO  RESTAURACIÓN DE SUELO Y AGUA</a:t>
            </a:r>
          </a:p>
        </p:txBody>
      </p:sp>
      <p:sp>
        <p:nvSpPr>
          <p:cNvPr id="43" name="1 Título"/>
          <p:cNvSpPr txBox="1">
            <a:spLocks/>
          </p:cNvSpPr>
          <p:nvPr/>
        </p:nvSpPr>
        <p:spPr>
          <a:xfrm>
            <a:off x="1038929" y="551179"/>
            <a:ext cx="8100391" cy="177346"/>
          </a:xfrm>
          <a:prstGeom prst="rect">
            <a:avLst/>
          </a:prstGeom>
          <a:solidFill>
            <a:schemeClr val="bg1">
              <a:lumMod val="75000"/>
            </a:schemeClr>
          </a:solidFill>
        </p:spPr>
        <p:txBody>
          <a:bodyPr vert="horz" lIns="91440" tIns="45720" rIns="91440" bIns="45720" rtlCol="0" anchor="ctr">
            <a:normAutofit fontScale="4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MX" sz="1800" b="1" dirty="0">
              <a:latin typeface="Arial Narrow" panose="020B0606020202030204" pitchFamily="34" charset="0"/>
              <a:ea typeface="Adobe Heiti Std R" pitchFamily="34" charset="-128"/>
              <a:cs typeface="Angsana New" panose="02020603050405020304" pitchFamily="18" charset="-34"/>
            </a:endParaRPr>
          </a:p>
        </p:txBody>
      </p:sp>
      <p:pic>
        <p:nvPicPr>
          <p:cNvPr id="10243" name="Picture 3" descr="C:\Users\Usuario\Documents\bosque de la primavera\opd\restauración de pistas\fotos obras\revisar\20171126_15171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96136" y="735877"/>
            <a:ext cx="3363665" cy="2522748"/>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Users\Usuario\Documents\bosque de la primavera\opd\restauración de pistas\fotos obras\revisar\IMG-20171114-WA001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0172" y="720737"/>
            <a:ext cx="4511800" cy="2537887"/>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descr="C:\Users\Usuario\Documents\bosque de la primavera\opd\restauración de pistas\fotos obras\revisar\Pistas primavera\20171205_093320 (1).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67544" y="3280493"/>
            <a:ext cx="4055325" cy="3599376"/>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C:\Users\Usuario\Documents\bosque de la primavera\opd\restauración de pistas\fotos obras\revisar\Pistas primavera\20171212_160914.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315673" y="3258624"/>
            <a:ext cx="4828327" cy="3621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6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26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2134" y="21869"/>
            <a:ext cx="8676455" cy="6858000"/>
          </a:xfrm>
          <a:prstGeom prst="rect">
            <a:avLst/>
          </a:prstGeom>
        </p:spPr>
      </p:pic>
      <p:sp>
        <p:nvSpPr>
          <p:cNvPr id="4" name="1 Título"/>
          <p:cNvSpPr txBox="1">
            <a:spLocks/>
          </p:cNvSpPr>
          <p:nvPr/>
        </p:nvSpPr>
        <p:spPr>
          <a:xfrm rot="16200000">
            <a:off x="-3198616" y="3191841"/>
            <a:ext cx="6858000" cy="474318"/>
          </a:xfrm>
          <a:prstGeom prst="rect">
            <a:avLst/>
          </a:prstGeom>
          <a:solidFill>
            <a:schemeClr val="bg1">
              <a:lumMod val="7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1800" b="1" dirty="0">
                <a:latin typeface="Arial Narrow" panose="020B0606020202030204" pitchFamily="34" charset="0"/>
                <a:ea typeface="Adobe Heiti Std R" pitchFamily="34" charset="-128"/>
                <a:cs typeface="Angsana New" panose="02020603050405020304" pitchFamily="18" charset="-34"/>
              </a:rPr>
              <a:t>R E L A C I O N E S   </a:t>
            </a:r>
            <a:r>
              <a:rPr lang="es-MX" sz="1800" b="1" dirty="0" err="1">
                <a:latin typeface="Arial Narrow" panose="020B0606020202030204" pitchFamily="34" charset="0"/>
                <a:ea typeface="Adobe Heiti Std R" pitchFamily="34" charset="-128"/>
                <a:cs typeface="Angsana New" panose="02020603050405020304" pitchFamily="18" charset="-34"/>
              </a:rPr>
              <a:t>S</a:t>
            </a:r>
            <a:r>
              <a:rPr lang="es-MX" sz="1800" b="1" dirty="0">
                <a:latin typeface="Arial Narrow" panose="020B0606020202030204" pitchFamily="34" charset="0"/>
                <a:ea typeface="Adobe Heiti Std R" pitchFamily="34" charset="-128"/>
                <a:cs typeface="Angsana New" panose="02020603050405020304" pitchFamily="18" charset="-34"/>
              </a:rPr>
              <a:t> I N É R G I C A S </a:t>
            </a:r>
            <a:r>
              <a:rPr lang="es-MX" sz="1600" b="1" dirty="0">
                <a:latin typeface="Arial Narrow" panose="020B0606020202030204" pitchFamily="34" charset="0"/>
                <a:ea typeface="Adobe Heiti Std R" pitchFamily="34" charset="-128"/>
                <a:cs typeface="Angsana New" panose="02020603050405020304" pitchFamily="18" charset="-34"/>
              </a:rPr>
              <a:t> </a:t>
            </a:r>
          </a:p>
        </p:txBody>
      </p:sp>
      <p:sp>
        <p:nvSpPr>
          <p:cNvPr id="2" name="1 Rectángulo"/>
          <p:cNvSpPr/>
          <p:nvPr/>
        </p:nvSpPr>
        <p:spPr>
          <a:xfrm>
            <a:off x="970193" y="25460"/>
            <a:ext cx="7067961" cy="523220"/>
          </a:xfrm>
          <a:prstGeom prst="rect">
            <a:avLst/>
          </a:prstGeom>
        </p:spPr>
        <p:txBody>
          <a:bodyPr wrap="none">
            <a:spAutoFit/>
          </a:bodyPr>
          <a:lstStyle/>
          <a:p>
            <a:r>
              <a:rPr lang="es-MX" sz="2800" dirty="0">
                <a:latin typeface="Arial Narrow" panose="020B0606020202030204" pitchFamily="34" charset="0"/>
                <a:ea typeface="Adobe Heiti Std R" pitchFamily="34" charset="-128"/>
              </a:rPr>
              <a:t>PROYECTO  RESTAURACIÓN DE SUELO Y AGUA</a:t>
            </a:r>
          </a:p>
        </p:txBody>
      </p:sp>
      <p:sp>
        <p:nvSpPr>
          <p:cNvPr id="43" name="1 Título"/>
          <p:cNvSpPr txBox="1">
            <a:spLocks/>
          </p:cNvSpPr>
          <p:nvPr/>
        </p:nvSpPr>
        <p:spPr>
          <a:xfrm>
            <a:off x="1038929" y="551179"/>
            <a:ext cx="8100391" cy="177346"/>
          </a:xfrm>
          <a:prstGeom prst="rect">
            <a:avLst/>
          </a:prstGeom>
          <a:solidFill>
            <a:schemeClr val="bg1">
              <a:lumMod val="75000"/>
            </a:schemeClr>
          </a:solidFill>
        </p:spPr>
        <p:txBody>
          <a:bodyPr vert="horz" lIns="91440" tIns="45720" rIns="91440" bIns="45720" rtlCol="0" anchor="ctr">
            <a:normAutofit fontScale="4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MX" sz="1800" b="1" dirty="0">
              <a:latin typeface="Arial Narrow" panose="020B0606020202030204" pitchFamily="34" charset="0"/>
              <a:ea typeface="Adobe Heiti Std R" pitchFamily="34" charset="-128"/>
              <a:cs typeface="Angsana New" panose="02020603050405020304" pitchFamily="18" charset="-34"/>
            </a:endParaRPr>
          </a:p>
        </p:txBody>
      </p:sp>
      <p:pic>
        <p:nvPicPr>
          <p:cNvPr id="11266" name="Picture 2" descr="C:\Users\Usuario\Documents\bosque de la primavera\opd\restauración de pistas\fotos obras\revisar\Pistas primavera\20171228_11304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728525"/>
            <a:ext cx="4607728" cy="6143637"/>
          </a:xfrm>
          <a:prstGeom prst="rect">
            <a:avLst/>
          </a:prstGeom>
          <a:noFill/>
          <a:extLst>
            <a:ext uri="{909E8E84-426E-40DD-AFC4-6F175D3DCCD1}">
              <a14:hiddenFill xmlns:a14="http://schemas.microsoft.com/office/drawing/2010/main">
                <a:solidFill>
                  <a:srgbClr val="FFFFFF"/>
                </a:solidFill>
              </a14:hiddenFill>
            </a:ext>
          </a:extLst>
        </p:spPr>
      </p:pic>
      <p:sp>
        <p:nvSpPr>
          <p:cNvPr id="11" name="1 Título"/>
          <p:cNvSpPr txBox="1">
            <a:spLocks/>
          </p:cNvSpPr>
          <p:nvPr/>
        </p:nvSpPr>
        <p:spPr>
          <a:xfrm>
            <a:off x="1403648" y="620688"/>
            <a:ext cx="2695845"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a:latin typeface="Arial Narrow" panose="020B0606020202030204" pitchFamily="34" charset="0"/>
                <a:ea typeface="Adobe Heiti Std R" pitchFamily="34" charset="-128"/>
                <a:cs typeface="Angsana New" panose="02020603050405020304" pitchFamily="18" charset="-34"/>
              </a:rPr>
              <a:t>Pista </a:t>
            </a:r>
            <a:r>
              <a:rPr lang="es-MX" sz="2400" dirty="0" err="1">
                <a:latin typeface="Arial Narrow" panose="020B0606020202030204" pitchFamily="34" charset="0"/>
                <a:ea typeface="Adobe Heiti Std R" pitchFamily="34" charset="-128"/>
                <a:cs typeface="Angsana New" panose="02020603050405020304" pitchFamily="18" charset="-34"/>
              </a:rPr>
              <a:t>Garrison</a:t>
            </a:r>
            <a:endParaRPr lang="es-MX" sz="2400" dirty="0">
              <a:latin typeface="Arial Narrow" panose="020B0606020202030204" pitchFamily="34" charset="0"/>
              <a:ea typeface="Adobe Heiti Std R" pitchFamily="34" charset="-128"/>
              <a:cs typeface="Angsana New" panose="02020603050405020304" pitchFamily="18" charset="-34"/>
            </a:endParaRPr>
          </a:p>
        </p:txBody>
      </p:sp>
      <p:pic>
        <p:nvPicPr>
          <p:cNvPr id="11267" name="Picture 3" descr="C:\Users\Usuario\Documents\bosque de la primavera\opd\restauración de pistas\fotos obras\revisar\Pistas primavera\20171219_10520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544" y="1268760"/>
            <a:ext cx="4106035" cy="3079526"/>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Users\Usuario\Documents\bosque de la primavera\opd\restauración de pistas\fotos obras\revisar\Pistas primavera\20171228_113055.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67543" y="4222177"/>
            <a:ext cx="4106035" cy="2663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6756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3" grpId="0" animBg="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26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2134" y="21869"/>
            <a:ext cx="8676455" cy="6858000"/>
          </a:xfrm>
          <a:prstGeom prst="rect">
            <a:avLst/>
          </a:prstGeom>
        </p:spPr>
      </p:pic>
      <p:sp>
        <p:nvSpPr>
          <p:cNvPr id="4" name="1 Título"/>
          <p:cNvSpPr txBox="1">
            <a:spLocks/>
          </p:cNvSpPr>
          <p:nvPr/>
        </p:nvSpPr>
        <p:spPr>
          <a:xfrm rot="16200000">
            <a:off x="-3198616" y="3191841"/>
            <a:ext cx="6858000" cy="474318"/>
          </a:xfrm>
          <a:prstGeom prst="rect">
            <a:avLst/>
          </a:prstGeom>
          <a:solidFill>
            <a:schemeClr val="bg1">
              <a:lumMod val="7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1800" b="1" dirty="0">
                <a:latin typeface="Arial Narrow" panose="020B0606020202030204" pitchFamily="34" charset="0"/>
                <a:ea typeface="Adobe Heiti Std R" pitchFamily="34" charset="-128"/>
                <a:cs typeface="Angsana New" panose="02020603050405020304" pitchFamily="18" charset="-34"/>
              </a:rPr>
              <a:t>R E L A C I O N E S   </a:t>
            </a:r>
            <a:r>
              <a:rPr lang="es-MX" sz="1800" b="1" dirty="0" err="1">
                <a:latin typeface="Arial Narrow" panose="020B0606020202030204" pitchFamily="34" charset="0"/>
                <a:ea typeface="Adobe Heiti Std R" pitchFamily="34" charset="-128"/>
                <a:cs typeface="Angsana New" panose="02020603050405020304" pitchFamily="18" charset="-34"/>
              </a:rPr>
              <a:t>S</a:t>
            </a:r>
            <a:r>
              <a:rPr lang="es-MX" sz="1800" b="1" dirty="0">
                <a:latin typeface="Arial Narrow" panose="020B0606020202030204" pitchFamily="34" charset="0"/>
                <a:ea typeface="Adobe Heiti Std R" pitchFamily="34" charset="-128"/>
                <a:cs typeface="Angsana New" panose="02020603050405020304" pitchFamily="18" charset="-34"/>
              </a:rPr>
              <a:t> I N É R G I C A S </a:t>
            </a:r>
            <a:r>
              <a:rPr lang="es-MX" sz="1600" b="1" dirty="0">
                <a:latin typeface="Arial Narrow" panose="020B0606020202030204" pitchFamily="34" charset="0"/>
                <a:ea typeface="Adobe Heiti Std R" pitchFamily="34" charset="-128"/>
                <a:cs typeface="Angsana New" panose="02020603050405020304" pitchFamily="18" charset="-34"/>
              </a:rPr>
              <a:t> </a:t>
            </a:r>
          </a:p>
        </p:txBody>
      </p:sp>
      <p:sp>
        <p:nvSpPr>
          <p:cNvPr id="2" name="1 Rectángulo"/>
          <p:cNvSpPr/>
          <p:nvPr/>
        </p:nvSpPr>
        <p:spPr>
          <a:xfrm>
            <a:off x="970193" y="25460"/>
            <a:ext cx="7067961" cy="523220"/>
          </a:xfrm>
          <a:prstGeom prst="rect">
            <a:avLst/>
          </a:prstGeom>
        </p:spPr>
        <p:txBody>
          <a:bodyPr wrap="none">
            <a:spAutoFit/>
          </a:bodyPr>
          <a:lstStyle/>
          <a:p>
            <a:r>
              <a:rPr lang="es-MX" sz="2800" dirty="0">
                <a:latin typeface="Arial Narrow" panose="020B0606020202030204" pitchFamily="34" charset="0"/>
                <a:ea typeface="Adobe Heiti Std R" pitchFamily="34" charset="-128"/>
              </a:rPr>
              <a:t>PROYECTO  RESTAURACIÓN DE SUELO Y AGUA</a:t>
            </a:r>
          </a:p>
        </p:txBody>
      </p:sp>
      <p:sp>
        <p:nvSpPr>
          <p:cNvPr id="43" name="1 Título"/>
          <p:cNvSpPr txBox="1">
            <a:spLocks/>
          </p:cNvSpPr>
          <p:nvPr/>
        </p:nvSpPr>
        <p:spPr>
          <a:xfrm>
            <a:off x="1038929" y="551179"/>
            <a:ext cx="8100391" cy="177346"/>
          </a:xfrm>
          <a:prstGeom prst="rect">
            <a:avLst/>
          </a:prstGeom>
          <a:solidFill>
            <a:schemeClr val="bg1">
              <a:lumMod val="75000"/>
            </a:schemeClr>
          </a:solidFill>
        </p:spPr>
        <p:txBody>
          <a:bodyPr vert="horz" lIns="91440" tIns="45720" rIns="91440" bIns="45720" rtlCol="0" anchor="ctr">
            <a:normAutofit fontScale="4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MX" sz="1800" b="1" dirty="0">
              <a:latin typeface="Arial Narrow" panose="020B0606020202030204" pitchFamily="34" charset="0"/>
              <a:ea typeface="Adobe Heiti Std R" pitchFamily="34" charset="-128"/>
              <a:cs typeface="Angsana New" panose="02020603050405020304" pitchFamily="18" charset="-34"/>
            </a:endParaRPr>
          </a:p>
        </p:txBody>
      </p:sp>
      <p:sp>
        <p:nvSpPr>
          <p:cNvPr id="11" name="1 Título"/>
          <p:cNvSpPr txBox="1">
            <a:spLocks/>
          </p:cNvSpPr>
          <p:nvPr/>
        </p:nvSpPr>
        <p:spPr>
          <a:xfrm>
            <a:off x="1948163" y="692696"/>
            <a:ext cx="2695845"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a:latin typeface="Arial Narrow" panose="020B0606020202030204" pitchFamily="34" charset="0"/>
                <a:ea typeface="Adobe Heiti Std R" pitchFamily="34" charset="-128"/>
                <a:cs typeface="Angsana New" panose="02020603050405020304" pitchFamily="18" charset="-34"/>
              </a:rPr>
              <a:t>Pista </a:t>
            </a:r>
            <a:r>
              <a:rPr lang="es-MX" sz="2400" dirty="0" err="1">
                <a:latin typeface="Arial Narrow" panose="020B0606020202030204" pitchFamily="34" charset="0"/>
                <a:ea typeface="Adobe Heiti Std R" pitchFamily="34" charset="-128"/>
                <a:cs typeface="Angsana New" panose="02020603050405020304" pitchFamily="18" charset="-34"/>
              </a:rPr>
              <a:t>Garrison</a:t>
            </a:r>
            <a:endParaRPr lang="es-MX" sz="2400" dirty="0">
              <a:latin typeface="Arial Narrow" panose="020B0606020202030204" pitchFamily="34" charset="0"/>
              <a:ea typeface="Adobe Heiti Std R" pitchFamily="34" charset="-128"/>
              <a:cs typeface="Angsana New" panose="02020603050405020304" pitchFamily="18" charset="-34"/>
            </a:endParaRPr>
          </a:p>
        </p:txBody>
      </p:sp>
      <p:pic>
        <p:nvPicPr>
          <p:cNvPr id="10" name="Picture 5" descr="C:\Users\Usuario\Documents\bosque de la primavera\opd\restauración de pistas\fotos obras\revisar\Pistas primavera\20180305_104132.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67544" y="1373016"/>
            <a:ext cx="5276509" cy="2560040"/>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C:\Users\Usuario\Documents\bosque de la primavera\opd\restauración de pistas\fotos obras\revisar\Pistas primavera\20180305_102108.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83868" y="728525"/>
            <a:ext cx="3460132" cy="6151344"/>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Users\Usuario\Documents\bosque de la primavera\opd\restauración de pistas\fotos obras\revisar\Pistas primavera\20180305_102100.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2134" y="3908680"/>
            <a:ext cx="5291919" cy="297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735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3" grpId="0" animBg="1"/>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26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2134" y="21869"/>
            <a:ext cx="8676455" cy="6858000"/>
          </a:xfrm>
          <a:prstGeom prst="rect">
            <a:avLst/>
          </a:prstGeom>
        </p:spPr>
      </p:pic>
      <p:sp>
        <p:nvSpPr>
          <p:cNvPr id="4" name="1 Título"/>
          <p:cNvSpPr txBox="1">
            <a:spLocks/>
          </p:cNvSpPr>
          <p:nvPr/>
        </p:nvSpPr>
        <p:spPr>
          <a:xfrm rot="16200000">
            <a:off x="-3198616" y="3191841"/>
            <a:ext cx="6858000" cy="474318"/>
          </a:xfrm>
          <a:prstGeom prst="rect">
            <a:avLst/>
          </a:prstGeom>
          <a:solidFill>
            <a:schemeClr val="bg1">
              <a:lumMod val="7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1800" b="1" dirty="0">
                <a:latin typeface="Arial Narrow" panose="020B0606020202030204" pitchFamily="34" charset="0"/>
                <a:ea typeface="Adobe Heiti Std R" pitchFamily="34" charset="-128"/>
                <a:cs typeface="Angsana New" panose="02020603050405020304" pitchFamily="18" charset="-34"/>
              </a:rPr>
              <a:t>R E L A C I O N E S   </a:t>
            </a:r>
            <a:r>
              <a:rPr lang="es-MX" sz="1800" b="1" dirty="0" err="1">
                <a:latin typeface="Arial Narrow" panose="020B0606020202030204" pitchFamily="34" charset="0"/>
                <a:ea typeface="Adobe Heiti Std R" pitchFamily="34" charset="-128"/>
                <a:cs typeface="Angsana New" panose="02020603050405020304" pitchFamily="18" charset="-34"/>
              </a:rPr>
              <a:t>S</a:t>
            </a:r>
            <a:r>
              <a:rPr lang="es-MX" sz="1800" b="1" dirty="0">
                <a:latin typeface="Arial Narrow" panose="020B0606020202030204" pitchFamily="34" charset="0"/>
                <a:ea typeface="Adobe Heiti Std R" pitchFamily="34" charset="-128"/>
                <a:cs typeface="Angsana New" panose="02020603050405020304" pitchFamily="18" charset="-34"/>
              </a:rPr>
              <a:t> I N É R G I C A S </a:t>
            </a:r>
            <a:r>
              <a:rPr lang="es-MX" sz="1600" b="1" dirty="0">
                <a:latin typeface="Arial Narrow" panose="020B0606020202030204" pitchFamily="34" charset="0"/>
                <a:ea typeface="Adobe Heiti Std R" pitchFamily="34" charset="-128"/>
                <a:cs typeface="Angsana New" panose="02020603050405020304" pitchFamily="18" charset="-34"/>
              </a:rPr>
              <a:t> </a:t>
            </a:r>
          </a:p>
        </p:txBody>
      </p:sp>
      <p:sp>
        <p:nvSpPr>
          <p:cNvPr id="2" name="1 Rectángulo"/>
          <p:cNvSpPr/>
          <p:nvPr/>
        </p:nvSpPr>
        <p:spPr>
          <a:xfrm>
            <a:off x="970193" y="25460"/>
            <a:ext cx="7067961" cy="523220"/>
          </a:xfrm>
          <a:prstGeom prst="rect">
            <a:avLst/>
          </a:prstGeom>
        </p:spPr>
        <p:txBody>
          <a:bodyPr wrap="none">
            <a:spAutoFit/>
          </a:bodyPr>
          <a:lstStyle/>
          <a:p>
            <a:r>
              <a:rPr lang="es-MX" sz="2800" dirty="0">
                <a:latin typeface="Arial Narrow" panose="020B0606020202030204" pitchFamily="34" charset="0"/>
                <a:ea typeface="Adobe Heiti Std R" pitchFamily="34" charset="-128"/>
              </a:rPr>
              <a:t>PROYECTO  RESTAURACIÓN DE SUELO Y AGUA</a:t>
            </a:r>
          </a:p>
        </p:txBody>
      </p:sp>
      <p:sp>
        <p:nvSpPr>
          <p:cNvPr id="43" name="1 Título"/>
          <p:cNvSpPr txBox="1">
            <a:spLocks/>
          </p:cNvSpPr>
          <p:nvPr/>
        </p:nvSpPr>
        <p:spPr>
          <a:xfrm>
            <a:off x="1038929" y="551179"/>
            <a:ext cx="8100391" cy="177346"/>
          </a:xfrm>
          <a:prstGeom prst="rect">
            <a:avLst/>
          </a:prstGeom>
          <a:solidFill>
            <a:schemeClr val="bg1">
              <a:lumMod val="75000"/>
            </a:schemeClr>
          </a:solidFill>
        </p:spPr>
        <p:txBody>
          <a:bodyPr vert="horz" lIns="91440" tIns="45720" rIns="91440" bIns="45720" rtlCol="0" anchor="ctr">
            <a:normAutofit fontScale="4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MX" sz="1800" b="1" dirty="0">
              <a:latin typeface="Arial Narrow" panose="020B0606020202030204" pitchFamily="34" charset="0"/>
              <a:ea typeface="Adobe Heiti Std R" pitchFamily="34" charset="-128"/>
              <a:cs typeface="Angsana New" panose="02020603050405020304" pitchFamily="18" charset="-34"/>
            </a:endParaRPr>
          </a:p>
        </p:txBody>
      </p:sp>
      <p:sp>
        <p:nvSpPr>
          <p:cNvPr id="11" name="1 Título"/>
          <p:cNvSpPr txBox="1">
            <a:spLocks/>
          </p:cNvSpPr>
          <p:nvPr/>
        </p:nvSpPr>
        <p:spPr>
          <a:xfrm>
            <a:off x="1732139" y="764704"/>
            <a:ext cx="2695845"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a:latin typeface="Arial Narrow" panose="020B0606020202030204" pitchFamily="34" charset="0"/>
                <a:ea typeface="Adobe Heiti Std R" pitchFamily="34" charset="-128"/>
                <a:cs typeface="Angsana New" panose="02020603050405020304" pitchFamily="18" charset="-34"/>
              </a:rPr>
              <a:t>Pista La Mosca</a:t>
            </a:r>
          </a:p>
        </p:txBody>
      </p:sp>
      <p:pic>
        <p:nvPicPr>
          <p:cNvPr id="12290" name="Picture 2" descr="C:\Users\Usuario\Documents\bosque de la primavera\opd\restauración de pistas\fotos obras\revisar\Pistas primavera\20180209_10574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28643" y="743214"/>
            <a:ext cx="3451869" cy="6136655"/>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C:\Users\Usuario\Documents\bosque de la primavera\opd\restauración de pistas\fotos obras\revisar\Pistas primavera\20180305_092811.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67544" y="4365104"/>
            <a:ext cx="5261099" cy="2498053"/>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C:\Users\Usuario\Documents\bosque de la primavera\opd\restauración de pistas\fotos obras\revisar\Pistas primavera\20180305_091915.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2134" y="1397068"/>
            <a:ext cx="5276509" cy="2968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579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3" grpId="0" animBg="1"/>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26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2134" y="21869"/>
            <a:ext cx="8676455" cy="6858000"/>
          </a:xfrm>
          <a:prstGeom prst="rect">
            <a:avLst/>
          </a:prstGeom>
        </p:spPr>
      </p:pic>
      <p:sp>
        <p:nvSpPr>
          <p:cNvPr id="4" name="1 Título"/>
          <p:cNvSpPr txBox="1">
            <a:spLocks/>
          </p:cNvSpPr>
          <p:nvPr/>
        </p:nvSpPr>
        <p:spPr>
          <a:xfrm rot="16200000">
            <a:off x="-3198616" y="3191841"/>
            <a:ext cx="6858000" cy="474318"/>
          </a:xfrm>
          <a:prstGeom prst="rect">
            <a:avLst/>
          </a:prstGeom>
          <a:solidFill>
            <a:schemeClr val="bg1">
              <a:lumMod val="7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1800" b="1" dirty="0">
                <a:latin typeface="Arial Narrow" panose="020B0606020202030204" pitchFamily="34" charset="0"/>
                <a:ea typeface="Adobe Heiti Std R" pitchFamily="34" charset="-128"/>
                <a:cs typeface="Angsana New" panose="02020603050405020304" pitchFamily="18" charset="-34"/>
              </a:rPr>
              <a:t>R E L A C I O N E S   </a:t>
            </a:r>
            <a:r>
              <a:rPr lang="es-MX" sz="1800" b="1" dirty="0" err="1">
                <a:latin typeface="Arial Narrow" panose="020B0606020202030204" pitchFamily="34" charset="0"/>
                <a:ea typeface="Adobe Heiti Std R" pitchFamily="34" charset="-128"/>
                <a:cs typeface="Angsana New" panose="02020603050405020304" pitchFamily="18" charset="-34"/>
              </a:rPr>
              <a:t>S</a:t>
            </a:r>
            <a:r>
              <a:rPr lang="es-MX" sz="1800" b="1" dirty="0">
                <a:latin typeface="Arial Narrow" panose="020B0606020202030204" pitchFamily="34" charset="0"/>
                <a:ea typeface="Adobe Heiti Std R" pitchFamily="34" charset="-128"/>
                <a:cs typeface="Angsana New" panose="02020603050405020304" pitchFamily="18" charset="-34"/>
              </a:rPr>
              <a:t> I N É R G I C A S </a:t>
            </a:r>
            <a:r>
              <a:rPr lang="es-MX" sz="1600" b="1" dirty="0">
                <a:latin typeface="Arial Narrow" panose="020B0606020202030204" pitchFamily="34" charset="0"/>
                <a:ea typeface="Adobe Heiti Std R" pitchFamily="34" charset="-128"/>
                <a:cs typeface="Angsana New" panose="02020603050405020304" pitchFamily="18" charset="-34"/>
              </a:rPr>
              <a:t> </a:t>
            </a:r>
          </a:p>
        </p:txBody>
      </p:sp>
      <p:sp>
        <p:nvSpPr>
          <p:cNvPr id="2" name="1 Rectángulo"/>
          <p:cNvSpPr/>
          <p:nvPr/>
        </p:nvSpPr>
        <p:spPr>
          <a:xfrm>
            <a:off x="970193" y="25460"/>
            <a:ext cx="7067961" cy="523220"/>
          </a:xfrm>
          <a:prstGeom prst="rect">
            <a:avLst/>
          </a:prstGeom>
        </p:spPr>
        <p:txBody>
          <a:bodyPr wrap="none">
            <a:spAutoFit/>
          </a:bodyPr>
          <a:lstStyle/>
          <a:p>
            <a:r>
              <a:rPr lang="es-MX" sz="2800" dirty="0">
                <a:latin typeface="Arial Narrow" panose="020B0606020202030204" pitchFamily="34" charset="0"/>
                <a:ea typeface="Adobe Heiti Std R" pitchFamily="34" charset="-128"/>
              </a:rPr>
              <a:t>PROYECTO  RESTAURACIÓN DE SUELO Y AGUA</a:t>
            </a:r>
          </a:p>
        </p:txBody>
      </p:sp>
      <p:sp>
        <p:nvSpPr>
          <p:cNvPr id="43" name="1 Título"/>
          <p:cNvSpPr txBox="1">
            <a:spLocks/>
          </p:cNvSpPr>
          <p:nvPr/>
        </p:nvSpPr>
        <p:spPr>
          <a:xfrm>
            <a:off x="1038929" y="551179"/>
            <a:ext cx="8100391" cy="177346"/>
          </a:xfrm>
          <a:prstGeom prst="rect">
            <a:avLst/>
          </a:prstGeom>
          <a:solidFill>
            <a:schemeClr val="bg1">
              <a:lumMod val="75000"/>
            </a:schemeClr>
          </a:solidFill>
        </p:spPr>
        <p:txBody>
          <a:bodyPr vert="horz" lIns="91440" tIns="45720" rIns="91440" bIns="45720" rtlCol="0" anchor="ctr">
            <a:normAutofit fontScale="4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MX" sz="1800" b="1" dirty="0">
              <a:latin typeface="Arial Narrow" panose="020B0606020202030204" pitchFamily="34" charset="0"/>
              <a:ea typeface="Adobe Heiti Std R" pitchFamily="34" charset="-128"/>
              <a:cs typeface="Angsana New" panose="02020603050405020304" pitchFamily="18" charset="-34"/>
            </a:endParaRPr>
          </a:p>
        </p:txBody>
      </p:sp>
      <p:sp>
        <p:nvSpPr>
          <p:cNvPr id="11" name="1 Título"/>
          <p:cNvSpPr txBox="1">
            <a:spLocks/>
          </p:cNvSpPr>
          <p:nvPr/>
        </p:nvSpPr>
        <p:spPr>
          <a:xfrm>
            <a:off x="1907704" y="692696"/>
            <a:ext cx="2695845"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a:latin typeface="Arial Narrow" panose="020B0606020202030204" pitchFamily="34" charset="0"/>
                <a:ea typeface="Adobe Heiti Std R" pitchFamily="34" charset="-128"/>
                <a:cs typeface="Angsana New" panose="02020603050405020304" pitchFamily="18" charset="-34"/>
              </a:rPr>
              <a:t>Pista La Mosca</a:t>
            </a:r>
          </a:p>
        </p:txBody>
      </p:sp>
      <p:pic>
        <p:nvPicPr>
          <p:cNvPr id="14338" name="Picture 2" descr="C:\Users\Usuario\Documents\bosque de la primavera\opd\restauración de pistas\fotos obras\revisar\Pistas primavera\20180305_09184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4" y="3927701"/>
            <a:ext cx="5257309" cy="2957236"/>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C:\Users\Usuario\Documents\bosque de la primavera\opd\restauración de pistas\fotos obras\revisar\Pistas primavera\IMG-20180213-WA001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24853" y="735309"/>
            <a:ext cx="3455659" cy="6143394"/>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C:\Users\Usuario\Documents\bosque de la primavera\opd\restauración de pistas\fotos obras\revisar\Pistas primavera\IMG-20180213-WA0017.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67544" y="1261641"/>
            <a:ext cx="5257309" cy="2666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10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3" grpId="0" animBg="1"/>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26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2134" y="21869"/>
            <a:ext cx="8676455" cy="6858000"/>
          </a:xfrm>
          <a:prstGeom prst="rect">
            <a:avLst/>
          </a:prstGeom>
        </p:spPr>
      </p:pic>
      <p:sp>
        <p:nvSpPr>
          <p:cNvPr id="4" name="1 Título"/>
          <p:cNvSpPr txBox="1">
            <a:spLocks/>
          </p:cNvSpPr>
          <p:nvPr/>
        </p:nvSpPr>
        <p:spPr>
          <a:xfrm rot="16200000">
            <a:off x="-3198616" y="3191841"/>
            <a:ext cx="6858000" cy="474318"/>
          </a:xfrm>
          <a:prstGeom prst="rect">
            <a:avLst/>
          </a:prstGeom>
          <a:solidFill>
            <a:schemeClr val="bg1">
              <a:lumMod val="7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1800" b="1" dirty="0">
                <a:latin typeface="Arial Narrow" panose="020B0606020202030204" pitchFamily="34" charset="0"/>
                <a:ea typeface="Adobe Heiti Std R" pitchFamily="34" charset="-128"/>
                <a:cs typeface="Angsana New" panose="02020603050405020304" pitchFamily="18" charset="-34"/>
              </a:rPr>
              <a:t>R E L A C I O N E S   </a:t>
            </a:r>
            <a:r>
              <a:rPr lang="es-MX" sz="1800" b="1" dirty="0" err="1">
                <a:latin typeface="Arial Narrow" panose="020B0606020202030204" pitchFamily="34" charset="0"/>
                <a:ea typeface="Adobe Heiti Std R" pitchFamily="34" charset="-128"/>
                <a:cs typeface="Angsana New" panose="02020603050405020304" pitchFamily="18" charset="-34"/>
              </a:rPr>
              <a:t>S</a:t>
            </a:r>
            <a:r>
              <a:rPr lang="es-MX" sz="1800" b="1" dirty="0">
                <a:latin typeface="Arial Narrow" panose="020B0606020202030204" pitchFamily="34" charset="0"/>
                <a:ea typeface="Adobe Heiti Std R" pitchFamily="34" charset="-128"/>
                <a:cs typeface="Angsana New" panose="02020603050405020304" pitchFamily="18" charset="-34"/>
              </a:rPr>
              <a:t> I N É R G I C A S </a:t>
            </a:r>
            <a:r>
              <a:rPr lang="es-MX" sz="1600" b="1" dirty="0">
                <a:latin typeface="Arial Narrow" panose="020B0606020202030204" pitchFamily="34" charset="0"/>
                <a:ea typeface="Adobe Heiti Std R" pitchFamily="34" charset="-128"/>
                <a:cs typeface="Angsana New" panose="02020603050405020304" pitchFamily="18" charset="-34"/>
              </a:rPr>
              <a:t> </a:t>
            </a:r>
          </a:p>
        </p:txBody>
      </p:sp>
      <p:sp>
        <p:nvSpPr>
          <p:cNvPr id="2" name="1 Rectángulo"/>
          <p:cNvSpPr/>
          <p:nvPr/>
        </p:nvSpPr>
        <p:spPr>
          <a:xfrm>
            <a:off x="970193" y="25460"/>
            <a:ext cx="4687245" cy="523220"/>
          </a:xfrm>
          <a:prstGeom prst="rect">
            <a:avLst/>
          </a:prstGeom>
        </p:spPr>
        <p:txBody>
          <a:bodyPr wrap="none">
            <a:spAutoFit/>
          </a:bodyPr>
          <a:lstStyle/>
          <a:p>
            <a:r>
              <a:rPr lang="es-MX" sz="2800" dirty="0">
                <a:latin typeface="Arial Narrow" panose="020B0606020202030204" pitchFamily="34" charset="0"/>
                <a:ea typeface="Adobe Heiti Std R" pitchFamily="34" charset="-128"/>
              </a:rPr>
              <a:t>PROYECTO  MTB PRO BOSQUE</a:t>
            </a:r>
          </a:p>
        </p:txBody>
      </p:sp>
      <p:sp>
        <p:nvSpPr>
          <p:cNvPr id="43" name="1 Título"/>
          <p:cNvSpPr txBox="1">
            <a:spLocks/>
          </p:cNvSpPr>
          <p:nvPr/>
        </p:nvSpPr>
        <p:spPr>
          <a:xfrm>
            <a:off x="1038929" y="551179"/>
            <a:ext cx="8100391" cy="177346"/>
          </a:xfrm>
          <a:prstGeom prst="rect">
            <a:avLst/>
          </a:prstGeom>
          <a:solidFill>
            <a:schemeClr val="bg1">
              <a:lumMod val="75000"/>
            </a:schemeClr>
          </a:solidFill>
        </p:spPr>
        <p:txBody>
          <a:bodyPr vert="horz" lIns="91440" tIns="45720" rIns="91440" bIns="45720" rtlCol="0" anchor="ctr">
            <a:normAutofit fontScale="4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MX" sz="1800" b="1" dirty="0">
              <a:latin typeface="Arial Narrow" panose="020B0606020202030204" pitchFamily="34" charset="0"/>
              <a:ea typeface="Adobe Heiti Std R" pitchFamily="34" charset="-128"/>
              <a:cs typeface="Angsana New" panose="02020603050405020304" pitchFamily="18" charset="-34"/>
            </a:endParaRPr>
          </a:p>
        </p:txBody>
      </p:sp>
      <p:sp>
        <p:nvSpPr>
          <p:cNvPr id="11" name="1 Título"/>
          <p:cNvSpPr txBox="1">
            <a:spLocks/>
          </p:cNvSpPr>
          <p:nvPr/>
        </p:nvSpPr>
        <p:spPr>
          <a:xfrm>
            <a:off x="-3564904" y="1016732"/>
            <a:ext cx="2695845"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a:latin typeface="Arial Narrow" panose="020B0606020202030204" pitchFamily="34" charset="0"/>
                <a:ea typeface="Adobe Heiti Std R" pitchFamily="34" charset="-128"/>
                <a:cs typeface="Angsana New" panose="02020603050405020304" pitchFamily="18" charset="-34"/>
              </a:rPr>
              <a:t>Pista La osca</a:t>
            </a:r>
          </a:p>
        </p:txBody>
      </p:sp>
      <p:pic>
        <p:nvPicPr>
          <p:cNvPr id="10" name="Picture 4" descr="C:\Users\Usuario\Documents\bosque de la primavera\opd\restauración de pistas\fotos obras\revisar\Pistas primavera\20171228_113055.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55576" y="4590218"/>
            <a:ext cx="2573244" cy="156110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Usuario\Documents\bosque de la primavera\A-mtb pro bosque\fotos varias\fondify.jpe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55576" y="1470901"/>
            <a:ext cx="2573244" cy="251283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Usuario\Documents\bosque de la primavera\A-mtb pro bosque\fotos varias\adopasto1.jpe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609178" y="1465337"/>
            <a:ext cx="2685634" cy="215442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Users\Usuario\Documents\bosque de la primavera\A-mtb pro bosque\fotos varias\racer.jpe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5805326" y="3893506"/>
            <a:ext cx="2997844" cy="202831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7" descr="La imagen puede contener: Ã¡rbol, planta, exterior y naturaleza"/>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609178" y="3893507"/>
            <a:ext cx="1889151" cy="251886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9" descr="La imagen puede contener: Ã¡rbol, planta, exterior y naturaleza"/>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l="-1681"/>
          <a:stretch/>
        </p:blipFill>
        <p:spPr bwMode="auto">
          <a:xfrm>
            <a:off x="6532398" y="1465337"/>
            <a:ext cx="2270772" cy="2154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585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3" grpId="0" animBg="1"/>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26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2134" y="21869"/>
            <a:ext cx="8676455" cy="6858000"/>
          </a:xfrm>
          <a:prstGeom prst="rect">
            <a:avLst/>
          </a:prstGeom>
        </p:spPr>
      </p:pic>
      <p:sp>
        <p:nvSpPr>
          <p:cNvPr id="4" name="1 Título"/>
          <p:cNvSpPr txBox="1">
            <a:spLocks/>
          </p:cNvSpPr>
          <p:nvPr/>
        </p:nvSpPr>
        <p:spPr>
          <a:xfrm rot="16200000">
            <a:off x="-3198616" y="3191841"/>
            <a:ext cx="6858000" cy="474318"/>
          </a:xfrm>
          <a:prstGeom prst="rect">
            <a:avLst/>
          </a:prstGeom>
          <a:solidFill>
            <a:schemeClr val="bg1">
              <a:lumMod val="7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1800" b="1" dirty="0">
                <a:latin typeface="Arial Narrow" panose="020B0606020202030204" pitchFamily="34" charset="0"/>
                <a:ea typeface="Adobe Heiti Std R" pitchFamily="34" charset="-128"/>
                <a:cs typeface="Angsana New" panose="02020603050405020304" pitchFamily="18" charset="-34"/>
              </a:rPr>
              <a:t>R E L A C I O N E S   </a:t>
            </a:r>
            <a:r>
              <a:rPr lang="es-MX" sz="1800" b="1" dirty="0" err="1">
                <a:latin typeface="Arial Narrow" panose="020B0606020202030204" pitchFamily="34" charset="0"/>
                <a:ea typeface="Adobe Heiti Std R" pitchFamily="34" charset="-128"/>
                <a:cs typeface="Angsana New" panose="02020603050405020304" pitchFamily="18" charset="-34"/>
              </a:rPr>
              <a:t>S</a:t>
            </a:r>
            <a:r>
              <a:rPr lang="es-MX" sz="1800" b="1" dirty="0">
                <a:latin typeface="Arial Narrow" panose="020B0606020202030204" pitchFamily="34" charset="0"/>
                <a:ea typeface="Adobe Heiti Std R" pitchFamily="34" charset="-128"/>
                <a:cs typeface="Angsana New" panose="02020603050405020304" pitchFamily="18" charset="-34"/>
              </a:rPr>
              <a:t> I N É R G I C A S </a:t>
            </a:r>
            <a:r>
              <a:rPr lang="es-MX" sz="1600" b="1" dirty="0">
                <a:latin typeface="Arial Narrow" panose="020B0606020202030204" pitchFamily="34" charset="0"/>
                <a:ea typeface="Adobe Heiti Std R" pitchFamily="34" charset="-128"/>
                <a:cs typeface="Angsana New" panose="02020603050405020304" pitchFamily="18" charset="-34"/>
              </a:rPr>
              <a:t> </a:t>
            </a:r>
          </a:p>
        </p:txBody>
      </p:sp>
      <p:sp>
        <p:nvSpPr>
          <p:cNvPr id="2" name="1 Rectángulo"/>
          <p:cNvSpPr/>
          <p:nvPr/>
        </p:nvSpPr>
        <p:spPr>
          <a:xfrm>
            <a:off x="970193" y="25460"/>
            <a:ext cx="4687245" cy="523220"/>
          </a:xfrm>
          <a:prstGeom prst="rect">
            <a:avLst/>
          </a:prstGeom>
        </p:spPr>
        <p:txBody>
          <a:bodyPr wrap="none">
            <a:spAutoFit/>
          </a:bodyPr>
          <a:lstStyle/>
          <a:p>
            <a:r>
              <a:rPr lang="es-MX" sz="2800" dirty="0">
                <a:latin typeface="Arial Narrow" panose="020B0606020202030204" pitchFamily="34" charset="0"/>
                <a:ea typeface="Adobe Heiti Std R" pitchFamily="34" charset="-128"/>
              </a:rPr>
              <a:t>PROYECTO  MTB PRO BOSQUE</a:t>
            </a:r>
          </a:p>
        </p:txBody>
      </p:sp>
      <p:sp>
        <p:nvSpPr>
          <p:cNvPr id="43" name="1 Título"/>
          <p:cNvSpPr txBox="1">
            <a:spLocks/>
          </p:cNvSpPr>
          <p:nvPr/>
        </p:nvSpPr>
        <p:spPr>
          <a:xfrm>
            <a:off x="1038929" y="551179"/>
            <a:ext cx="8100391" cy="177346"/>
          </a:xfrm>
          <a:prstGeom prst="rect">
            <a:avLst/>
          </a:prstGeom>
          <a:solidFill>
            <a:schemeClr val="bg1">
              <a:lumMod val="75000"/>
            </a:schemeClr>
          </a:solidFill>
        </p:spPr>
        <p:txBody>
          <a:bodyPr vert="horz" lIns="91440" tIns="45720" rIns="91440" bIns="45720" rtlCol="0" anchor="ctr">
            <a:normAutofit fontScale="4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MX" sz="1800" b="1" dirty="0">
              <a:latin typeface="Arial Narrow" panose="020B0606020202030204" pitchFamily="34" charset="0"/>
              <a:ea typeface="Adobe Heiti Std R" pitchFamily="34" charset="-128"/>
              <a:cs typeface="Angsana New" panose="02020603050405020304" pitchFamily="18" charset="-34"/>
            </a:endParaRPr>
          </a:p>
        </p:txBody>
      </p:sp>
      <p:sp>
        <p:nvSpPr>
          <p:cNvPr id="11" name="1 Título"/>
          <p:cNvSpPr txBox="1">
            <a:spLocks/>
          </p:cNvSpPr>
          <p:nvPr/>
        </p:nvSpPr>
        <p:spPr>
          <a:xfrm>
            <a:off x="-3564904" y="1016732"/>
            <a:ext cx="2695845"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a:latin typeface="Arial Narrow" panose="020B0606020202030204" pitchFamily="34" charset="0"/>
                <a:ea typeface="Adobe Heiti Std R" pitchFamily="34" charset="-128"/>
                <a:cs typeface="Angsana New" panose="02020603050405020304" pitchFamily="18" charset="-34"/>
              </a:rPr>
              <a:t>Pista La osca</a:t>
            </a:r>
          </a:p>
        </p:txBody>
      </p:sp>
      <p:pic>
        <p:nvPicPr>
          <p:cNvPr id="17" name="Picture 2" descr="C:\Users\Usuario\Documents\bosque de la primavera\A-mtb pro bosque\fotos varias\puesto 1.jpe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807706" y="1217768"/>
            <a:ext cx="2106593" cy="233085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C:\Users\Usuario\Documents\bosque de la primavera\A-mtb pro bosque\fotos varias\playeras.jpe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80323" y="3711907"/>
            <a:ext cx="2833976" cy="212548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C:\Users\Usuario\Documents\bosque de la primavera\A-mtb pro bosque\fotos varias\rodada 1.jpe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35313" y="1213129"/>
            <a:ext cx="3113985" cy="2335489"/>
          </a:xfrm>
          <a:prstGeom prst="rect">
            <a:avLst/>
          </a:prstGeom>
          <a:noFill/>
          <a:extLst>
            <a:ext uri="{909E8E84-426E-40DD-AFC4-6F175D3DCCD1}">
              <a14:hiddenFill xmlns:a14="http://schemas.microsoft.com/office/drawing/2010/main">
                <a:solidFill>
                  <a:srgbClr val="FFFFFF"/>
                </a:solidFill>
              </a14:hiddenFill>
            </a:ext>
          </a:extLst>
        </p:spPr>
      </p:pic>
      <p:pic>
        <p:nvPicPr>
          <p:cNvPr id="20" name="19 Imagen"/>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131127" y="1217768"/>
            <a:ext cx="2262805" cy="2335489"/>
          </a:xfrm>
          <a:prstGeom prst="rect">
            <a:avLst/>
          </a:prstGeom>
        </p:spPr>
      </p:pic>
      <p:pic>
        <p:nvPicPr>
          <p:cNvPr id="21" name="Picture 5" descr="C:\Users\Usuario\Documents\bosque de la primavera\A-mtb pro bosque\fotos varias\calcas.jpe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35313" y="3711907"/>
            <a:ext cx="1983727" cy="264496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C:\Users\Usuario\Documents\bosque de la primavera\A-mtb pro bosque\fotos varias\radio sobre ruedas.jpe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059832" y="3711908"/>
            <a:ext cx="2833977" cy="2125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95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3" grpId="0" animBg="1"/>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26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2134" y="21869"/>
            <a:ext cx="8676455" cy="6858000"/>
          </a:xfrm>
          <a:prstGeom prst="rect">
            <a:avLst/>
          </a:prstGeom>
        </p:spPr>
      </p:pic>
      <p:sp>
        <p:nvSpPr>
          <p:cNvPr id="4" name="1 Título"/>
          <p:cNvSpPr txBox="1">
            <a:spLocks/>
          </p:cNvSpPr>
          <p:nvPr/>
        </p:nvSpPr>
        <p:spPr>
          <a:xfrm rot="16200000">
            <a:off x="-3198616" y="3191841"/>
            <a:ext cx="6858000" cy="474318"/>
          </a:xfrm>
          <a:prstGeom prst="rect">
            <a:avLst/>
          </a:prstGeom>
          <a:solidFill>
            <a:schemeClr val="bg1">
              <a:lumMod val="7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1800" b="1" dirty="0">
                <a:latin typeface="Arial Narrow" panose="020B0606020202030204" pitchFamily="34" charset="0"/>
                <a:ea typeface="Adobe Heiti Std R" pitchFamily="34" charset="-128"/>
                <a:cs typeface="Angsana New" panose="02020603050405020304" pitchFamily="18" charset="-34"/>
              </a:rPr>
              <a:t>R E L A C I O N E S   </a:t>
            </a:r>
            <a:r>
              <a:rPr lang="es-MX" sz="1800" b="1" dirty="0" err="1">
                <a:latin typeface="Arial Narrow" panose="020B0606020202030204" pitchFamily="34" charset="0"/>
                <a:ea typeface="Adobe Heiti Std R" pitchFamily="34" charset="-128"/>
                <a:cs typeface="Angsana New" panose="02020603050405020304" pitchFamily="18" charset="-34"/>
              </a:rPr>
              <a:t>S</a:t>
            </a:r>
            <a:r>
              <a:rPr lang="es-MX" sz="1800" b="1" dirty="0">
                <a:latin typeface="Arial Narrow" panose="020B0606020202030204" pitchFamily="34" charset="0"/>
                <a:ea typeface="Adobe Heiti Std R" pitchFamily="34" charset="-128"/>
                <a:cs typeface="Angsana New" panose="02020603050405020304" pitchFamily="18" charset="-34"/>
              </a:rPr>
              <a:t> I N É R G I C A S </a:t>
            </a:r>
            <a:r>
              <a:rPr lang="es-MX" sz="1600" b="1" dirty="0">
                <a:latin typeface="Arial Narrow" panose="020B0606020202030204" pitchFamily="34" charset="0"/>
                <a:ea typeface="Adobe Heiti Std R" pitchFamily="34" charset="-128"/>
                <a:cs typeface="Angsana New" panose="02020603050405020304" pitchFamily="18" charset="-34"/>
              </a:rPr>
              <a:t> </a:t>
            </a:r>
          </a:p>
        </p:txBody>
      </p:sp>
      <p:sp>
        <p:nvSpPr>
          <p:cNvPr id="2" name="1 Rectángulo"/>
          <p:cNvSpPr/>
          <p:nvPr/>
        </p:nvSpPr>
        <p:spPr>
          <a:xfrm>
            <a:off x="970193" y="25460"/>
            <a:ext cx="4687245" cy="523220"/>
          </a:xfrm>
          <a:prstGeom prst="rect">
            <a:avLst/>
          </a:prstGeom>
        </p:spPr>
        <p:txBody>
          <a:bodyPr wrap="none">
            <a:spAutoFit/>
          </a:bodyPr>
          <a:lstStyle/>
          <a:p>
            <a:r>
              <a:rPr lang="es-MX" sz="2800" dirty="0">
                <a:latin typeface="Arial Narrow" panose="020B0606020202030204" pitchFamily="34" charset="0"/>
                <a:ea typeface="Adobe Heiti Std R" pitchFamily="34" charset="-128"/>
              </a:rPr>
              <a:t>PROYECTO  MTB PRO BOSQUE</a:t>
            </a:r>
          </a:p>
        </p:txBody>
      </p:sp>
      <p:sp>
        <p:nvSpPr>
          <p:cNvPr id="43" name="1 Título"/>
          <p:cNvSpPr txBox="1">
            <a:spLocks/>
          </p:cNvSpPr>
          <p:nvPr/>
        </p:nvSpPr>
        <p:spPr>
          <a:xfrm>
            <a:off x="1038929" y="551179"/>
            <a:ext cx="8100391" cy="177346"/>
          </a:xfrm>
          <a:prstGeom prst="rect">
            <a:avLst/>
          </a:prstGeom>
          <a:solidFill>
            <a:schemeClr val="bg1">
              <a:lumMod val="75000"/>
            </a:schemeClr>
          </a:solidFill>
        </p:spPr>
        <p:txBody>
          <a:bodyPr vert="horz" lIns="91440" tIns="45720" rIns="91440" bIns="45720" rtlCol="0" anchor="ctr">
            <a:normAutofit fontScale="4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MX" sz="1800" b="1" dirty="0">
              <a:latin typeface="Arial Narrow" panose="020B0606020202030204" pitchFamily="34" charset="0"/>
              <a:ea typeface="Adobe Heiti Std R" pitchFamily="34" charset="-128"/>
              <a:cs typeface="Angsana New" panose="02020603050405020304" pitchFamily="18" charset="-34"/>
            </a:endParaRPr>
          </a:p>
        </p:txBody>
      </p:sp>
      <p:sp>
        <p:nvSpPr>
          <p:cNvPr id="11" name="1 Título"/>
          <p:cNvSpPr txBox="1">
            <a:spLocks/>
          </p:cNvSpPr>
          <p:nvPr/>
        </p:nvSpPr>
        <p:spPr>
          <a:xfrm>
            <a:off x="2604907" y="728525"/>
            <a:ext cx="4320480"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4000" dirty="0">
                <a:latin typeface="Arial Narrow" panose="020B0606020202030204" pitchFamily="34" charset="0"/>
                <a:ea typeface="Adobe Heiti Std R" pitchFamily="34" charset="-128"/>
                <a:cs typeface="Angsana New" panose="02020603050405020304" pitchFamily="18" charset="-34"/>
              </a:rPr>
              <a:t>Retos a enfrentar</a:t>
            </a:r>
          </a:p>
        </p:txBody>
      </p:sp>
      <p:pic>
        <p:nvPicPr>
          <p:cNvPr id="8" name="7 Imagen"/>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045067" y="2852936"/>
            <a:ext cx="1440160" cy="1486420"/>
          </a:xfrm>
          <a:prstGeom prst="rect">
            <a:avLst/>
          </a:prstGeom>
        </p:spPr>
      </p:pic>
      <p:sp>
        <p:nvSpPr>
          <p:cNvPr id="9" name="1 Título"/>
          <p:cNvSpPr txBox="1">
            <a:spLocks/>
          </p:cNvSpPr>
          <p:nvPr/>
        </p:nvSpPr>
        <p:spPr>
          <a:xfrm>
            <a:off x="1200692" y="1557371"/>
            <a:ext cx="2219180" cy="122355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400" dirty="0">
                <a:latin typeface="Arial Narrow" panose="020B0606020202030204" pitchFamily="34" charset="0"/>
                <a:cs typeface="Angsana New" panose="02020603050405020304" pitchFamily="18" charset="-34"/>
              </a:rPr>
              <a:t>CONTINUACIÓN Y FONDEO DE PROYECTO</a:t>
            </a:r>
            <a:endParaRPr lang="es-MX" sz="2400" baseline="30000" dirty="0">
              <a:latin typeface="Arial Narrow" panose="020B0606020202030204" pitchFamily="34" charset="0"/>
              <a:cs typeface="Angsana New" panose="02020603050405020304" pitchFamily="18" charset="-34"/>
            </a:endParaRPr>
          </a:p>
          <a:p>
            <a:pPr algn="l"/>
            <a:endParaRPr lang="es-MX" sz="2400" baseline="30000" dirty="0">
              <a:latin typeface="Arial Narrow" panose="020B0606020202030204" pitchFamily="34" charset="0"/>
              <a:cs typeface="Angsana New" panose="02020603050405020304" pitchFamily="18" charset="-34"/>
            </a:endParaRPr>
          </a:p>
        </p:txBody>
      </p:sp>
      <p:sp>
        <p:nvSpPr>
          <p:cNvPr id="10" name="1 Título"/>
          <p:cNvSpPr txBox="1">
            <a:spLocks/>
          </p:cNvSpPr>
          <p:nvPr/>
        </p:nvSpPr>
        <p:spPr>
          <a:xfrm>
            <a:off x="6433575" y="3284984"/>
            <a:ext cx="2219180" cy="122355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400" dirty="0">
                <a:latin typeface="Arial Narrow" panose="020B0606020202030204" pitchFamily="34" charset="0"/>
                <a:cs typeface="Angsana New" panose="02020603050405020304" pitchFamily="18" charset="-34"/>
              </a:rPr>
              <a:t>ACUERDOS CON PROPIETARIOS</a:t>
            </a:r>
            <a:endParaRPr lang="es-MX" sz="2400" baseline="30000" dirty="0">
              <a:latin typeface="Arial Narrow" panose="020B0606020202030204" pitchFamily="34" charset="0"/>
              <a:cs typeface="Angsana New" panose="02020603050405020304" pitchFamily="18" charset="-34"/>
            </a:endParaRPr>
          </a:p>
          <a:p>
            <a:pPr algn="l"/>
            <a:endParaRPr lang="es-MX" sz="2400" baseline="30000" dirty="0">
              <a:latin typeface="Arial Narrow" panose="020B0606020202030204" pitchFamily="34" charset="0"/>
              <a:cs typeface="Angsana New" panose="02020603050405020304" pitchFamily="18" charset="-34"/>
            </a:endParaRPr>
          </a:p>
        </p:txBody>
      </p:sp>
      <p:sp>
        <p:nvSpPr>
          <p:cNvPr id="12" name="1 Título"/>
          <p:cNvSpPr txBox="1">
            <a:spLocks/>
          </p:cNvSpPr>
          <p:nvPr/>
        </p:nvSpPr>
        <p:spPr>
          <a:xfrm>
            <a:off x="5809204" y="5229779"/>
            <a:ext cx="2219180" cy="1223557"/>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400" dirty="0">
                <a:latin typeface="Arial Narrow" panose="020B0606020202030204" pitchFamily="34" charset="0"/>
                <a:cs typeface="Angsana New" panose="02020603050405020304" pitchFamily="18" charset="-34"/>
              </a:rPr>
              <a:t>MEJORA Y AMPLIACIÓN DE SENDEROS SEGÚN DEMANDA</a:t>
            </a:r>
            <a:endParaRPr lang="es-MX" sz="2400" baseline="30000" dirty="0">
              <a:latin typeface="Arial Narrow" panose="020B0606020202030204" pitchFamily="34" charset="0"/>
              <a:cs typeface="Angsana New" panose="02020603050405020304" pitchFamily="18" charset="-34"/>
            </a:endParaRPr>
          </a:p>
          <a:p>
            <a:pPr algn="l"/>
            <a:endParaRPr lang="es-MX" sz="2400" baseline="30000" dirty="0">
              <a:latin typeface="Arial Narrow" panose="020B0606020202030204" pitchFamily="34" charset="0"/>
              <a:cs typeface="Angsana New" panose="02020603050405020304" pitchFamily="18" charset="-34"/>
            </a:endParaRPr>
          </a:p>
        </p:txBody>
      </p:sp>
      <p:sp>
        <p:nvSpPr>
          <p:cNvPr id="13" name="1 Título"/>
          <p:cNvSpPr txBox="1">
            <a:spLocks/>
          </p:cNvSpPr>
          <p:nvPr/>
        </p:nvSpPr>
        <p:spPr>
          <a:xfrm>
            <a:off x="1475656" y="5085184"/>
            <a:ext cx="2219180" cy="122355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400" dirty="0">
                <a:latin typeface="Arial Narrow" panose="020B0606020202030204" pitchFamily="34" charset="0"/>
                <a:cs typeface="Angsana New" panose="02020603050405020304" pitchFamily="18" charset="-34"/>
              </a:rPr>
              <a:t>CAPACITACIÓN DE PERSONAL</a:t>
            </a:r>
            <a:endParaRPr lang="es-MX" sz="2400" baseline="30000" dirty="0">
              <a:latin typeface="Arial Narrow" panose="020B0606020202030204" pitchFamily="34" charset="0"/>
              <a:cs typeface="Angsana New" panose="02020603050405020304" pitchFamily="18" charset="-34"/>
            </a:endParaRPr>
          </a:p>
          <a:p>
            <a:pPr algn="l"/>
            <a:endParaRPr lang="es-MX" sz="2400" baseline="30000" dirty="0">
              <a:latin typeface="Arial Narrow" panose="020B0606020202030204" pitchFamily="34" charset="0"/>
              <a:cs typeface="Angsana New" panose="02020603050405020304" pitchFamily="18" charset="-34"/>
            </a:endParaRPr>
          </a:p>
        </p:txBody>
      </p:sp>
      <p:sp>
        <p:nvSpPr>
          <p:cNvPr id="14" name="1 Título"/>
          <p:cNvSpPr txBox="1">
            <a:spLocks/>
          </p:cNvSpPr>
          <p:nvPr/>
        </p:nvSpPr>
        <p:spPr>
          <a:xfrm>
            <a:off x="683568" y="3284984"/>
            <a:ext cx="2219180" cy="122355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400" dirty="0">
                <a:latin typeface="Arial Narrow" panose="020B0606020202030204" pitchFamily="34" charset="0"/>
                <a:cs typeface="Angsana New" panose="02020603050405020304" pitchFamily="18" charset="-34"/>
              </a:rPr>
              <a:t>FOMENTO DE USO RESPONSABLE</a:t>
            </a:r>
            <a:endParaRPr lang="es-MX" sz="2400" baseline="30000" dirty="0">
              <a:latin typeface="Arial Narrow" panose="020B0606020202030204" pitchFamily="34" charset="0"/>
              <a:cs typeface="Angsana New" panose="02020603050405020304" pitchFamily="18" charset="-34"/>
            </a:endParaRPr>
          </a:p>
          <a:p>
            <a:pPr algn="l"/>
            <a:endParaRPr lang="es-MX" sz="2400" baseline="30000" dirty="0">
              <a:latin typeface="Arial Narrow" panose="020B0606020202030204" pitchFamily="34" charset="0"/>
              <a:cs typeface="Angsana New" panose="02020603050405020304" pitchFamily="18" charset="-34"/>
            </a:endParaRPr>
          </a:p>
        </p:txBody>
      </p:sp>
      <p:sp>
        <p:nvSpPr>
          <p:cNvPr id="15" name="1 Título"/>
          <p:cNvSpPr txBox="1">
            <a:spLocks/>
          </p:cNvSpPr>
          <p:nvPr/>
        </p:nvSpPr>
        <p:spPr>
          <a:xfrm>
            <a:off x="6084168" y="1557371"/>
            <a:ext cx="2850275" cy="122355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400" dirty="0">
                <a:latin typeface="Arial Narrow" panose="020B0606020202030204" pitchFamily="34" charset="0"/>
                <a:cs typeface="Angsana New" panose="02020603050405020304" pitchFamily="18" charset="-34"/>
              </a:rPr>
              <a:t>DIMENSIONAMIENTO DE PROYECTO Y OPORTUNIDADES</a:t>
            </a:r>
            <a:endParaRPr lang="es-MX" sz="2400" baseline="30000" dirty="0">
              <a:latin typeface="Arial Narrow" panose="020B0606020202030204" pitchFamily="34" charset="0"/>
              <a:cs typeface="Angsana New" panose="02020603050405020304" pitchFamily="18" charset="-34"/>
            </a:endParaRPr>
          </a:p>
          <a:p>
            <a:pPr algn="l"/>
            <a:endParaRPr lang="es-MX" sz="2400" baseline="30000" dirty="0">
              <a:latin typeface="Arial Narrow" panose="020B0606020202030204" pitchFamily="34" charset="0"/>
              <a:cs typeface="Angsana New" panose="02020603050405020304" pitchFamily="18" charset="-34"/>
            </a:endParaRPr>
          </a:p>
        </p:txBody>
      </p:sp>
      <p:sp>
        <p:nvSpPr>
          <p:cNvPr id="16" name="15 Flecha derecha"/>
          <p:cNvSpPr/>
          <p:nvPr/>
        </p:nvSpPr>
        <p:spPr>
          <a:xfrm>
            <a:off x="5657438" y="3533421"/>
            <a:ext cx="933170" cy="283445"/>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latin typeface="+mj-lt"/>
            </a:endParaRPr>
          </a:p>
        </p:txBody>
      </p:sp>
      <p:sp>
        <p:nvSpPr>
          <p:cNvPr id="17" name="16 Flecha derecha"/>
          <p:cNvSpPr/>
          <p:nvPr/>
        </p:nvSpPr>
        <p:spPr>
          <a:xfrm rot="10800000">
            <a:off x="2927275" y="3685821"/>
            <a:ext cx="933170" cy="283445"/>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latin typeface="+mj-lt"/>
            </a:endParaRPr>
          </a:p>
        </p:txBody>
      </p:sp>
      <p:sp>
        <p:nvSpPr>
          <p:cNvPr id="18" name="17 Flecha derecha"/>
          <p:cNvSpPr/>
          <p:nvPr/>
        </p:nvSpPr>
        <p:spPr>
          <a:xfrm rot="13250703">
            <a:off x="3211274" y="2458431"/>
            <a:ext cx="933170" cy="283445"/>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latin typeface="+mj-lt"/>
            </a:endParaRPr>
          </a:p>
        </p:txBody>
      </p:sp>
      <p:sp>
        <p:nvSpPr>
          <p:cNvPr id="19" name="18 Flecha derecha"/>
          <p:cNvSpPr/>
          <p:nvPr/>
        </p:nvSpPr>
        <p:spPr>
          <a:xfrm rot="19090841">
            <a:off x="5473567" y="2383938"/>
            <a:ext cx="933170" cy="283445"/>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latin typeface="+mj-lt"/>
            </a:endParaRPr>
          </a:p>
        </p:txBody>
      </p:sp>
      <p:sp>
        <p:nvSpPr>
          <p:cNvPr id="20" name="19 Flecha derecha"/>
          <p:cNvSpPr/>
          <p:nvPr/>
        </p:nvSpPr>
        <p:spPr>
          <a:xfrm rot="2739648">
            <a:off x="5300442" y="4649390"/>
            <a:ext cx="933170" cy="283445"/>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latin typeface="+mj-lt"/>
            </a:endParaRPr>
          </a:p>
        </p:txBody>
      </p:sp>
      <p:sp>
        <p:nvSpPr>
          <p:cNvPr id="21" name="20 Flecha derecha"/>
          <p:cNvSpPr/>
          <p:nvPr/>
        </p:nvSpPr>
        <p:spPr>
          <a:xfrm rot="8022343">
            <a:off x="3190462" y="4651847"/>
            <a:ext cx="933170" cy="283445"/>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latin typeface="+mj-lt"/>
            </a:endParaRPr>
          </a:p>
        </p:txBody>
      </p:sp>
    </p:spTree>
    <p:extLst>
      <p:ext uri="{BB962C8B-B14F-4D97-AF65-F5344CB8AC3E}">
        <p14:creationId xmlns:p14="http://schemas.microsoft.com/office/powerpoint/2010/main" val="191602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1000" fill="hold"/>
                                        <p:tgtEl>
                                          <p:spTgt spid="15"/>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1000"/>
                                        <p:tgtEl>
                                          <p:spTgt spid="16"/>
                                        </p:tgtEl>
                                      </p:cBhvr>
                                    </p:animEffect>
                                    <p:anim calcmode="lin" valueType="num">
                                      <p:cBhvr>
                                        <p:cTn id="58" dur="1000" fill="hold"/>
                                        <p:tgtEl>
                                          <p:spTgt spid="16"/>
                                        </p:tgtEl>
                                        <p:attrNameLst>
                                          <p:attrName>ppt_x</p:attrName>
                                        </p:attrNameLst>
                                      </p:cBhvr>
                                      <p:tavLst>
                                        <p:tav tm="0">
                                          <p:val>
                                            <p:strVal val="#ppt_x"/>
                                          </p:val>
                                        </p:tav>
                                        <p:tav tm="100000">
                                          <p:val>
                                            <p:strVal val="#ppt_x"/>
                                          </p:val>
                                        </p:tav>
                                      </p:tavLst>
                                    </p:anim>
                                    <p:anim calcmode="lin" valueType="num">
                                      <p:cBhvr>
                                        <p:cTn id="59" dur="1000" fill="hold"/>
                                        <p:tgtEl>
                                          <p:spTgt spid="16"/>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1000"/>
                                        <p:tgtEl>
                                          <p:spTgt spid="17"/>
                                        </p:tgtEl>
                                      </p:cBhvr>
                                    </p:animEffect>
                                    <p:anim calcmode="lin" valueType="num">
                                      <p:cBhvr>
                                        <p:cTn id="63" dur="1000" fill="hold"/>
                                        <p:tgtEl>
                                          <p:spTgt spid="17"/>
                                        </p:tgtEl>
                                        <p:attrNameLst>
                                          <p:attrName>ppt_x</p:attrName>
                                        </p:attrNameLst>
                                      </p:cBhvr>
                                      <p:tavLst>
                                        <p:tav tm="0">
                                          <p:val>
                                            <p:strVal val="#ppt_x"/>
                                          </p:val>
                                        </p:tav>
                                        <p:tav tm="100000">
                                          <p:val>
                                            <p:strVal val="#ppt_x"/>
                                          </p:val>
                                        </p:tav>
                                      </p:tavLst>
                                    </p:anim>
                                    <p:anim calcmode="lin" valueType="num">
                                      <p:cBhvr>
                                        <p:cTn id="64" dur="1000" fill="hold"/>
                                        <p:tgtEl>
                                          <p:spTgt spid="17"/>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1000"/>
                                        <p:tgtEl>
                                          <p:spTgt spid="20"/>
                                        </p:tgtEl>
                                      </p:cBhvr>
                                    </p:animEffect>
                                    <p:anim calcmode="lin" valueType="num">
                                      <p:cBhvr>
                                        <p:cTn id="78" dur="1000" fill="hold"/>
                                        <p:tgtEl>
                                          <p:spTgt spid="20"/>
                                        </p:tgtEl>
                                        <p:attrNameLst>
                                          <p:attrName>ppt_x</p:attrName>
                                        </p:attrNameLst>
                                      </p:cBhvr>
                                      <p:tavLst>
                                        <p:tav tm="0">
                                          <p:val>
                                            <p:strVal val="#ppt_x"/>
                                          </p:val>
                                        </p:tav>
                                        <p:tav tm="100000">
                                          <p:val>
                                            <p:strVal val="#ppt_x"/>
                                          </p:val>
                                        </p:tav>
                                      </p:tavLst>
                                    </p:anim>
                                    <p:anim calcmode="lin" valueType="num">
                                      <p:cBhvr>
                                        <p:cTn id="79" dur="1000" fill="hold"/>
                                        <p:tgtEl>
                                          <p:spTgt spid="20"/>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1000"/>
                                        <p:tgtEl>
                                          <p:spTgt spid="21"/>
                                        </p:tgtEl>
                                      </p:cBhvr>
                                    </p:animEffect>
                                    <p:anim calcmode="lin" valueType="num">
                                      <p:cBhvr>
                                        <p:cTn id="83" dur="1000" fill="hold"/>
                                        <p:tgtEl>
                                          <p:spTgt spid="21"/>
                                        </p:tgtEl>
                                        <p:attrNameLst>
                                          <p:attrName>ppt_x</p:attrName>
                                        </p:attrNameLst>
                                      </p:cBhvr>
                                      <p:tavLst>
                                        <p:tav tm="0">
                                          <p:val>
                                            <p:strVal val="#ppt_x"/>
                                          </p:val>
                                        </p:tav>
                                        <p:tav tm="100000">
                                          <p:val>
                                            <p:strVal val="#ppt_x"/>
                                          </p:val>
                                        </p:tav>
                                      </p:tavLst>
                                    </p:anim>
                                    <p:anim calcmode="lin" valueType="num">
                                      <p:cBhvr>
                                        <p:cTn id="8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3" grpId="0" animBg="1"/>
      <p:bldP spid="11" grpId="0"/>
      <p:bldP spid="9" grpId="0"/>
      <p:bldP spid="10" grpId="0"/>
      <p:bldP spid="12" grpId="0"/>
      <p:bldP spid="13" grpId="0"/>
      <p:bldP spid="14" grpId="0"/>
      <p:bldP spid="15" grpId="0"/>
      <p:bldP spid="16" grpId="0" animBg="1"/>
      <p:bldP spid="17" grpId="0" animBg="1"/>
      <p:bldP spid="18" grpId="0" animBg="1"/>
      <p:bldP spid="19" grpId="0" animBg="1"/>
      <p:bldP spid="20" grpId="0" animBg="1"/>
      <p:bldP spid="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26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2134" y="21869"/>
            <a:ext cx="8676455" cy="6858000"/>
          </a:xfrm>
          <a:prstGeom prst="rect">
            <a:avLst/>
          </a:prstGeom>
        </p:spPr>
      </p:pic>
      <p:sp>
        <p:nvSpPr>
          <p:cNvPr id="4" name="1 Título"/>
          <p:cNvSpPr txBox="1">
            <a:spLocks/>
          </p:cNvSpPr>
          <p:nvPr/>
        </p:nvSpPr>
        <p:spPr>
          <a:xfrm rot="16200000">
            <a:off x="-3198616" y="3191841"/>
            <a:ext cx="6858000" cy="474318"/>
          </a:xfrm>
          <a:prstGeom prst="rect">
            <a:avLst/>
          </a:prstGeom>
          <a:solidFill>
            <a:schemeClr val="bg1">
              <a:lumMod val="7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1800" b="1" dirty="0">
                <a:latin typeface="Arial Narrow" panose="020B0606020202030204" pitchFamily="34" charset="0"/>
                <a:ea typeface="Adobe Heiti Std R" pitchFamily="34" charset="-128"/>
                <a:cs typeface="Angsana New" panose="02020603050405020304" pitchFamily="18" charset="-34"/>
              </a:rPr>
              <a:t>R E L A C I O N E S   </a:t>
            </a:r>
            <a:r>
              <a:rPr lang="es-MX" sz="1800" b="1" dirty="0" err="1">
                <a:latin typeface="Arial Narrow" panose="020B0606020202030204" pitchFamily="34" charset="0"/>
                <a:ea typeface="Adobe Heiti Std R" pitchFamily="34" charset="-128"/>
                <a:cs typeface="Angsana New" panose="02020603050405020304" pitchFamily="18" charset="-34"/>
              </a:rPr>
              <a:t>S</a:t>
            </a:r>
            <a:r>
              <a:rPr lang="es-MX" sz="1800" b="1" dirty="0">
                <a:latin typeface="Arial Narrow" panose="020B0606020202030204" pitchFamily="34" charset="0"/>
                <a:ea typeface="Adobe Heiti Std R" pitchFamily="34" charset="-128"/>
                <a:cs typeface="Angsana New" panose="02020603050405020304" pitchFamily="18" charset="-34"/>
              </a:rPr>
              <a:t> I N É R G I C A S </a:t>
            </a:r>
            <a:r>
              <a:rPr lang="es-MX" sz="1600" b="1" dirty="0">
                <a:latin typeface="Arial Narrow" panose="020B0606020202030204" pitchFamily="34" charset="0"/>
                <a:ea typeface="Adobe Heiti Std R" pitchFamily="34" charset="-128"/>
                <a:cs typeface="Angsana New" panose="02020603050405020304" pitchFamily="18" charset="-34"/>
              </a:rPr>
              <a:t> </a:t>
            </a:r>
          </a:p>
        </p:txBody>
      </p:sp>
      <p:sp>
        <p:nvSpPr>
          <p:cNvPr id="2" name="1 Rectángulo"/>
          <p:cNvSpPr/>
          <p:nvPr/>
        </p:nvSpPr>
        <p:spPr>
          <a:xfrm>
            <a:off x="970193" y="25460"/>
            <a:ext cx="4687245" cy="523220"/>
          </a:xfrm>
          <a:prstGeom prst="rect">
            <a:avLst/>
          </a:prstGeom>
        </p:spPr>
        <p:txBody>
          <a:bodyPr wrap="none">
            <a:spAutoFit/>
          </a:bodyPr>
          <a:lstStyle/>
          <a:p>
            <a:r>
              <a:rPr lang="es-MX" sz="2800" dirty="0">
                <a:latin typeface="Arial Narrow" panose="020B0606020202030204" pitchFamily="34" charset="0"/>
                <a:ea typeface="Adobe Heiti Std R" pitchFamily="34" charset="-128"/>
              </a:rPr>
              <a:t>PROYECTO  MTB PRO BOSQUE</a:t>
            </a:r>
          </a:p>
        </p:txBody>
      </p:sp>
      <p:sp>
        <p:nvSpPr>
          <p:cNvPr id="43" name="1 Título"/>
          <p:cNvSpPr txBox="1">
            <a:spLocks/>
          </p:cNvSpPr>
          <p:nvPr/>
        </p:nvSpPr>
        <p:spPr>
          <a:xfrm>
            <a:off x="1038929" y="551179"/>
            <a:ext cx="8100391" cy="177346"/>
          </a:xfrm>
          <a:prstGeom prst="rect">
            <a:avLst/>
          </a:prstGeom>
          <a:solidFill>
            <a:schemeClr val="bg1">
              <a:lumMod val="75000"/>
            </a:schemeClr>
          </a:solidFill>
        </p:spPr>
        <p:txBody>
          <a:bodyPr vert="horz" lIns="91440" tIns="45720" rIns="91440" bIns="45720" rtlCol="0" anchor="ctr">
            <a:normAutofit fontScale="4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MX" sz="1800" b="1" dirty="0">
              <a:latin typeface="Arial Narrow" panose="020B0606020202030204" pitchFamily="34" charset="0"/>
              <a:ea typeface="Adobe Heiti Std R" pitchFamily="34" charset="-128"/>
              <a:cs typeface="Angsana New" panose="02020603050405020304" pitchFamily="18" charset="-34"/>
            </a:endParaRPr>
          </a:p>
        </p:txBody>
      </p:sp>
      <p:sp>
        <p:nvSpPr>
          <p:cNvPr id="11" name="1 Título"/>
          <p:cNvSpPr txBox="1">
            <a:spLocks/>
          </p:cNvSpPr>
          <p:nvPr/>
        </p:nvSpPr>
        <p:spPr>
          <a:xfrm>
            <a:off x="2604907" y="728525"/>
            <a:ext cx="4320480"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400" dirty="0">
                <a:latin typeface="Arial Narrow" panose="020B0606020202030204" pitchFamily="34" charset="0"/>
                <a:ea typeface="Adobe Heiti Std R" pitchFamily="34" charset="-128"/>
                <a:cs typeface="Angsana New" panose="02020603050405020304" pitchFamily="18" charset="-34"/>
              </a:rPr>
              <a:t>Conclusiones de proceso</a:t>
            </a:r>
          </a:p>
        </p:txBody>
      </p:sp>
      <p:sp>
        <p:nvSpPr>
          <p:cNvPr id="25" name="CuadroTexto 3"/>
          <p:cNvSpPr txBox="1"/>
          <p:nvPr/>
        </p:nvSpPr>
        <p:spPr>
          <a:xfrm>
            <a:off x="565807" y="1406961"/>
            <a:ext cx="8398681" cy="5478423"/>
          </a:xfrm>
          <a:prstGeom prst="rect">
            <a:avLst/>
          </a:prstGeom>
          <a:noFill/>
        </p:spPr>
        <p:txBody>
          <a:bodyPr wrap="square" numCol="2" spcCol="360000" rtlCol="0">
            <a:spAutoFit/>
          </a:bodyPr>
          <a:lstStyle/>
          <a:p>
            <a:pPr marL="285750" indent="-285750" algn="just">
              <a:buFont typeface="Arial" panose="020B0604020202020204" pitchFamily="34" charset="0"/>
              <a:buChar char="•"/>
            </a:pPr>
            <a:r>
              <a:rPr lang="es-MX" sz="1400" dirty="0">
                <a:latin typeface="Verdana" panose="020B0604030504040204" pitchFamily="34" charset="0"/>
                <a:ea typeface="Verdana" panose="020B0604030504040204" pitchFamily="34" charset="0"/>
                <a:cs typeface="Verdana" panose="020B0604030504040204" pitchFamily="34" charset="0"/>
              </a:rPr>
              <a:t>El bosque tiene una problemática compleja, que se deriva de la presión ejercida por la ZMG, así como una serie de circunstancias que son clave para su gestión y conservación.</a:t>
            </a:r>
          </a:p>
          <a:p>
            <a:pPr marL="285750" indent="-285750">
              <a:buFont typeface="Arial" panose="020B0604020202020204" pitchFamily="34" charset="0"/>
              <a:buChar char="•"/>
            </a:pPr>
            <a:endParaRPr lang="es-MX" sz="1400" dirty="0">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r>
              <a:rPr lang="es-MX" sz="1400" dirty="0">
                <a:latin typeface="Verdana" panose="020B0604030504040204" pitchFamily="34" charset="0"/>
                <a:ea typeface="Verdana" panose="020B0604030504040204" pitchFamily="34" charset="0"/>
                <a:cs typeface="Verdana" panose="020B0604030504040204" pitchFamily="34" charset="0"/>
              </a:rPr>
              <a:t>El bosque, bajo las presiones y la complejidad de necesidades y problemas que enfrenta, requiere de proyectos estratégicos que promuevan la capitalización de bienes ya sean monetarios, de recursos humanos, conocimientos y saberes en pro de la restauración y conservación.</a:t>
            </a:r>
          </a:p>
          <a:p>
            <a:pPr marL="285750" indent="-285750" algn="just">
              <a:buFont typeface="Arial" panose="020B0604020202020204" pitchFamily="34" charset="0"/>
              <a:buChar char="•"/>
            </a:pPr>
            <a:endParaRPr lang="es-MX" sz="1400" dirty="0">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r>
              <a:rPr lang="es-MX" sz="1400" dirty="0">
                <a:latin typeface="Verdana" panose="020B0604030504040204" pitchFamily="34" charset="0"/>
                <a:ea typeface="Verdana" panose="020B0604030504040204" pitchFamily="34" charset="0"/>
                <a:cs typeface="Verdana" panose="020B0604030504040204" pitchFamily="34" charset="0"/>
              </a:rPr>
              <a:t>El futuro del bosque, está claramente en riesgo y de no tomar medidas pertinentes que contemplen la gestión por medio de la vinculación de actores como anteriormente se describe, este irá perdiendo sus características de biodiversidad causados principalmente por el estrangulamiento que han producido el crecimiento urbano y los proyectos de conectividad.</a:t>
            </a:r>
          </a:p>
          <a:p>
            <a:pPr marL="285750" indent="-285750" algn="just">
              <a:buFont typeface="Arial" panose="020B0604020202020204" pitchFamily="34" charset="0"/>
              <a:buChar char="•"/>
            </a:pPr>
            <a:r>
              <a:rPr lang="es-MX" sz="1400" dirty="0">
                <a:latin typeface="Verdana" panose="020B0604030504040204" pitchFamily="34" charset="0"/>
                <a:ea typeface="Verdana" panose="020B0604030504040204" pitchFamily="34" charset="0"/>
                <a:cs typeface="Verdana" panose="020B0604030504040204" pitchFamily="34" charset="0"/>
              </a:rPr>
              <a:t>La participación de los actores bajo un mismo propósito, es un elemento imprescindible para que las dinámicas que se ejecutan entre la ZMG y el bosque se lleven a cabo propiciando sinergias; pasando de una dinámica actual en donde el bosque provee a la ZMG de beneficios pero que esta le genera problemas al bosque, a una dinámica que dé como resultado interacciones beneficiosas bilaterales.</a:t>
            </a:r>
          </a:p>
          <a:p>
            <a:pPr marL="285750" indent="-285750" algn="just">
              <a:buFont typeface="Arial" panose="020B0604020202020204" pitchFamily="34" charset="0"/>
              <a:buChar char="•"/>
            </a:pPr>
            <a:endParaRPr lang="es-MX" sz="1400" dirty="0">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r>
              <a:rPr lang="es-MX" sz="1400" dirty="0">
                <a:latin typeface="Verdana" panose="020B0604030504040204" pitchFamily="34" charset="0"/>
                <a:ea typeface="Verdana" panose="020B0604030504040204" pitchFamily="34" charset="0"/>
                <a:cs typeface="Verdana" panose="020B0604030504040204" pitchFamily="34" charset="0"/>
              </a:rPr>
              <a:t>Solo a través de la participación, es que se podrán realizar los distintos proyectos, especialmente los referentes a restauración, conservación y educación, los cuales son fundamentales para alcanzar las metas y objetivos anteriormente descritos.</a:t>
            </a:r>
          </a:p>
          <a:p>
            <a:pPr marL="285750" indent="-285750" algn="just">
              <a:buFont typeface="Arial" panose="020B0604020202020204" pitchFamily="34" charset="0"/>
              <a:buChar char="•"/>
            </a:pPr>
            <a:endParaRPr lang="es-MX" sz="1400" dirty="0">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endParaRPr lang="es-MX" sz="1400" dirty="0">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endParaRPr lang="es-MX" sz="1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55693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3" grpId="0" animBg="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rot="16200000">
            <a:off x="-3198616" y="3191841"/>
            <a:ext cx="6858000" cy="474318"/>
          </a:xfrm>
          <a:prstGeom prst="rect">
            <a:avLst/>
          </a:prstGeom>
          <a:solidFill>
            <a:schemeClr val="bg1">
              <a:lumMod val="7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1800" b="1" dirty="0">
                <a:latin typeface="Arial Narrow" panose="020B0606020202030204" pitchFamily="34" charset="0"/>
                <a:ea typeface="Adobe Heiti Std R" pitchFamily="34" charset="-128"/>
                <a:cs typeface="Angsana New" panose="02020603050405020304" pitchFamily="18" charset="-34"/>
              </a:rPr>
              <a:t>R E L A C I O N E S    </a:t>
            </a:r>
            <a:r>
              <a:rPr lang="es-MX" sz="1800" b="1" dirty="0" err="1">
                <a:latin typeface="Arial Narrow" panose="020B0606020202030204" pitchFamily="34" charset="0"/>
                <a:ea typeface="Adobe Heiti Std R" pitchFamily="34" charset="-128"/>
                <a:cs typeface="Angsana New" panose="02020603050405020304" pitchFamily="18" charset="-34"/>
              </a:rPr>
              <a:t>S</a:t>
            </a:r>
            <a:r>
              <a:rPr lang="es-MX" sz="1800" b="1" dirty="0">
                <a:latin typeface="Arial Narrow" panose="020B0606020202030204" pitchFamily="34" charset="0"/>
                <a:ea typeface="Adobe Heiti Std R" pitchFamily="34" charset="-128"/>
                <a:cs typeface="Angsana New" panose="02020603050405020304" pitchFamily="18" charset="-34"/>
              </a:rPr>
              <a:t> I N É R G I C A S </a:t>
            </a:r>
          </a:p>
        </p:txBody>
      </p:sp>
      <p:sp>
        <p:nvSpPr>
          <p:cNvPr id="6" name="5 CuadroTexto"/>
          <p:cNvSpPr txBox="1"/>
          <p:nvPr/>
        </p:nvSpPr>
        <p:spPr>
          <a:xfrm>
            <a:off x="683568" y="116632"/>
            <a:ext cx="5472608" cy="523220"/>
          </a:xfrm>
          <a:prstGeom prst="rect">
            <a:avLst/>
          </a:prstGeom>
          <a:noFill/>
        </p:spPr>
        <p:txBody>
          <a:bodyPr wrap="square" rtlCol="0">
            <a:spAutoFit/>
          </a:bodyPr>
          <a:lstStyle/>
          <a:p>
            <a:r>
              <a:rPr lang="es-MX" sz="2800" dirty="0">
                <a:latin typeface="Arial Narrow" panose="020B0606020202030204" pitchFamily="34" charset="0"/>
                <a:ea typeface="Adobe Heiti Std R" pitchFamily="34" charset="-128"/>
              </a:rPr>
              <a:t>El bosque y sus aportaciones</a:t>
            </a:r>
          </a:p>
        </p:txBody>
      </p:sp>
      <p:pic>
        <p:nvPicPr>
          <p:cNvPr id="3074" name="Picture 2" descr="C:\Users\Usuario\Documents\bosque de la primavera\iteso\ponencia 2018\blp.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55776" y="2075160"/>
            <a:ext cx="3975910" cy="358608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8 CuadroTexto"/>
          <p:cNvSpPr txBox="1"/>
          <p:nvPr/>
        </p:nvSpPr>
        <p:spPr>
          <a:xfrm>
            <a:off x="2458507" y="1124744"/>
            <a:ext cx="5472608" cy="400110"/>
          </a:xfrm>
          <a:prstGeom prst="rect">
            <a:avLst/>
          </a:prstGeom>
          <a:noFill/>
        </p:spPr>
        <p:txBody>
          <a:bodyPr wrap="square" rtlCol="0">
            <a:spAutoFit/>
          </a:bodyPr>
          <a:lstStyle/>
          <a:p>
            <a:r>
              <a:rPr lang="es-MX" sz="2000" dirty="0">
                <a:latin typeface="Arial Narrow" panose="020B0606020202030204" pitchFamily="34" charset="0"/>
                <a:ea typeface="Adobe Heiti Std R" pitchFamily="34" charset="-128"/>
              </a:rPr>
              <a:t>Captación de 240´000,000m</a:t>
            </a:r>
            <a:r>
              <a:rPr lang="es-MX" sz="2000" baseline="30000" dirty="0">
                <a:latin typeface="Arial Narrow" panose="020B0606020202030204" pitchFamily="34" charset="0"/>
                <a:ea typeface="Adobe Heiti Std R" pitchFamily="34" charset="-128"/>
              </a:rPr>
              <a:t>3</a:t>
            </a:r>
            <a:r>
              <a:rPr lang="es-MX" sz="2000" dirty="0">
                <a:latin typeface="Arial Narrow" panose="020B0606020202030204" pitchFamily="34" charset="0"/>
                <a:ea typeface="Adobe Heiti Std R" pitchFamily="34" charset="-128"/>
              </a:rPr>
              <a:t> de agua al año</a:t>
            </a:r>
            <a:endParaRPr lang="es-MX" sz="2000" baseline="30000" dirty="0">
              <a:latin typeface="Arial Narrow" panose="020B0606020202030204" pitchFamily="34" charset="0"/>
              <a:ea typeface="Adobe Heiti Std R" pitchFamily="34" charset="-128"/>
            </a:endParaRPr>
          </a:p>
        </p:txBody>
      </p:sp>
      <p:sp>
        <p:nvSpPr>
          <p:cNvPr id="10" name="9 CuadroTexto"/>
          <p:cNvSpPr txBox="1"/>
          <p:nvPr/>
        </p:nvSpPr>
        <p:spPr>
          <a:xfrm>
            <a:off x="6156176" y="1875105"/>
            <a:ext cx="5472608" cy="400110"/>
          </a:xfrm>
          <a:prstGeom prst="rect">
            <a:avLst/>
          </a:prstGeom>
          <a:noFill/>
        </p:spPr>
        <p:txBody>
          <a:bodyPr wrap="square" rtlCol="0">
            <a:spAutoFit/>
          </a:bodyPr>
          <a:lstStyle/>
          <a:p>
            <a:r>
              <a:rPr lang="es-MX" sz="2000" dirty="0">
                <a:latin typeface="Arial Narrow" panose="020B0606020202030204" pitchFamily="34" charset="0"/>
                <a:ea typeface="Adobe Heiti Std R" pitchFamily="34" charset="-128"/>
              </a:rPr>
              <a:t>Regulador de temperatura</a:t>
            </a:r>
            <a:endParaRPr lang="es-MX" sz="2000" baseline="30000" dirty="0">
              <a:latin typeface="Arial Narrow" panose="020B0606020202030204" pitchFamily="34" charset="0"/>
              <a:ea typeface="Adobe Heiti Std R" pitchFamily="34" charset="-128"/>
            </a:endParaRPr>
          </a:p>
        </p:txBody>
      </p:sp>
      <p:sp>
        <p:nvSpPr>
          <p:cNvPr id="11" name="10 CuadroTexto"/>
          <p:cNvSpPr txBox="1"/>
          <p:nvPr/>
        </p:nvSpPr>
        <p:spPr>
          <a:xfrm>
            <a:off x="6948264" y="3668149"/>
            <a:ext cx="5472608" cy="400110"/>
          </a:xfrm>
          <a:prstGeom prst="rect">
            <a:avLst/>
          </a:prstGeom>
          <a:noFill/>
        </p:spPr>
        <p:txBody>
          <a:bodyPr wrap="square" rtlCol="0">
            <a:spAutoFit/>
          </a:bodyPr>
          <a:lstStyle/>
          <a:p>
            <a:r>
              <a:rPr lang="es-MX" sz="2000" dirty="0">
                <a:latin typeface="Arial Narrow" panose="020B0606020202030204" pitchFamily="34" charset="0"/>
                <a:ea typeface="Adobe Heiti Std R" pitchFamily="34" charset="-128"/>
              </a:rPr>
              <a:t>Recolector de CO</a:t>
            </a:r>
            <a:r>
              <a:rPr lang="es-MX" sz="2000" baseline="-25000" dirty="0">
                <a:latin typeface="Arial Narrow" panose="020B0606020202030204" pitchFamily="34" charset="0"/>
                <a:ea typeface="Adobe Heiti Std R" pitchFamily="34" charset="-128"/>
              </a:rPr>
              <a:t>2</a:t>
            </a:r>
            <a:endParaRPr lang="es-MX" sz="2000" baseline="30000" dirty="0">
              <a:latin typeface="Arial Narrow" panose="020B0606020202030204" pitchFamily="34" charset="0"/>
              <a:ea typeface="Adobe Heiti Std R" pitchFamily="34" charset="-128"/>
            </a:endParaRPr>
          </a:p>
        </p:txBody>
      </p:sp>
      <p:sp>
        <p:nvSpPr>
          <p:cNvPr id="12" name="11 CuadroTexto"/>
          <p:cNvSpPr txBox="1"/>
          <p:nvPr/>
        </p:nvSpPr>
        <p:spPr>
          <a:xfrm>
            <a:off x="611560" y="3717032"/>
            <a:ext cx="5472608" cy="400110"/>
          </a:xfrm>
          <a:prstGeom prst="rect">
            <a:avLst/>
          </a:prstGeom>
          <a:noFill/>
        </p:spPr>
        <p:txBody>
          <a:bodyPr wrap="square" rtlCol="0">
            <a:spAutoFit/>
          </a:bodyPr>
          <a:lstStyle/>
          <a:p>
            <a:r>
              <a:rPr lang="es-MX" sz="2000" dirty="0">
                <a:latin typeface="Arial Narrow" panose="020B0606020202030204" pitchFamily="34" charset="0"/>
                <a:ea typeface="Adobe Heiti Std R" pitchFamily="34" charset="-128"/>
              </a:rPr>
              <a:t>Productor de O</a:t>
            </a:r>
            <a:r>
              <a:rPr lang="es-MX" sz="2000" baseline="-25000" dirty="0">
                <a:latin typeface="Arial Narrow" panose="020B0606020202030204" pitchFamily="34" charset="0"/>
                <a:ea typeface="Adobe Heiti Std R" pitchFamily="34" charset="-128"/>
              </a:rPr>
              <a:t>2</a:t>
            </a:r>
            <a:endParaRPr lang="es-MX" sz="2000" baseline="30000" dirty="0">
              <a:latin typeface="Arial Narrow" panose="020B0606020202030204" pitchFamily="34" charset="0"/>
              <a:ea typeface="Adobe Heiti Std R" pitchFamily="34" charset="-128"/>
            </a:endParaRPr>
          </a:p>
        </p:txBody>
      </p:sp>
      <p:sp>
        <p:nvSpPr>
          <p:cNvPr id="13" name="12 CuadroTexto"/>
          <p:cNvSpPr txBox="1"/>
          <p:nvPr/>
        </p:nvSpPr>
        <p:spPr>
          <a:xfrm>
            <a:off x="5626859" y="5621178"/>
            <a:ext cx="5472608" cy="400110"/>
          </a:xfrm>
          <a:prstGeom prst="rect">
            <a:avLst/>
          </a:prstGeom>
          <a:noFill/>
        </p:spPr>
        <p:txBody>
          <a:bodyPr wrap="square" rtlCol="0">
            <a:spAutoFit/>
          </a:bodyPr>
          <a:lstStyle/>
          <a:p>
            <a:r>
              <a:rPr lang="es-MX" sz="2000" dirty="0">
                <a:latin typeface="Arial Narrow" panose="020B0606020202030204" pitchFamily="34" charset="0"/>
                <a:ea typeface="Adobe Heiti Std R" pitchFamily="34" charset="-128"/>
              </a:rPr>
              <a:t>Hábitat de 300 especies de animales</a:t>
            </a:r>
            <a:endParaRPr lang="es-MX" sz="2000" baseline="30000" dirty="0">
              <a:latin typeface="Arial Narrow" panose="020B0606020202030204" pitchFamily="34" charset="0"/>
              <a:ea typeface="Adobe Heiti Std R" pitchFamily="34" charset="-128"/>
            </a:endParaRPr>
          </a:p>
        </p:txBody>
      </p:sp>
      <p:sp>
        <p:nvSpPr>
          <p:cNvPr id="14" name="13 CuadroTexto"/>
          <p:cNvSpPr txBox="1"/>
          <p:nvPr/>
        </p:nvSpPr>
        <p:spPr>
          <a:xfrm>
            <a:off x="611560" y="1853400"/>
            <a:ext cx="2232248" cy="707886"/>
          </a:xfrm>
          <a:prstGeom prst="rect">
            <a:avLst/>
          </a:prstGeom>
          <a:noFill/>
        </p:spPr>
        <p:txBody>
          <a:bodyPr wrap="square" rtlCol="0">
            <a:spAutoFit/>
          </a:bodyPr>
          <a:lstStyle/>
          <a:p>
            <a:r>
              <a:rPr lang="es-MX" sz="2000" dirty="0">
                <a:latin typeface="Arial Narrow" panose="020B0606020202030204" pitchFamily="34" charset="0"/>
                <a:ea typeface="Adobe Heiti Std R" pitchFamily="34" charset="-128"/>
              </a:rPr>
              <a:t>Suministro a mantos freáticos </a:t>
            </a:r>
            <a:endParaRPr lang="es-MX" sz="2000" baseline="30000" dirty="0">
              <a:latin typeface="Arial Narrow" panose="020B0606020202030204" pitchFamily="34" charset="0"/>
              <a:ea typeface="Adobe Heiti Std R" pitchFamily="34" charset="-128"/>
            </a:endParaRPr>
          </a:p>
        </p:txBody>
      </p:sp>
      <p:sp>
        <p:nvSpPr>
          <p:cNvPr id="15" name="1 Título"/>
          <p:cNvSpPr txBox="1">
            <a:spLocks/>
          </p:cNvSpPr>
          <p:nvPr/>
        </p:nvSpPr>
        <p:spPr>
          <a:xfrm>
            <a:off x="753911" y="639852"/>
            <a:ext cx="8100391" cy="177346"/>
          </a:xfrm>
          <a:prstGeom prst="rect">
            <a:avLst/>
          </a:prstGeom>
          <a:solidFill>
            <a:schemeClr val="bg1">
              <a:lumMod val="75000"/>
            </a:schemeClr>
          </a:solidFill>
        </p:spPr>
        <p:txBody>
          <a:bodyPr vert="horz" lIns="91440" tIns="45720" rIns="91440" bIns="45720" rtlCol="0" anchor="ctr">
            <a:normAutofit fontScale="4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MX" sz="1800" b="1" dirty="0">
              <a:latin typeface="Arial Narrow" panose="020B0606020202030204" pitchFamily="34" charset="0"/>
              <a:ea typeface="Adobe Heiti Std R" pitchFamily="34" charset="-128"/>
              <a:cs typeface="Angsana New" panose="02020603050405020304" pitchFamily="18" charset="-34"/>
            </a:endParaRPr>
          </a:p>
        </p:txBody>
      </p:sp>
      <p:sp>
        <p:nvSpPr>
          <p:cNvPr id="17" name="16 CuadroTexto"/>
          <p:cNvSpPr txBox="1"/>
          <p:nvPr/>
        </p:nvSpPr>
        <p:spPr>
          <a:xfrm>
            <a:off x="539552" y="5877272"/>
            <a:ext cx="4675841" cy="400110"/>
          </a:xfrm>
          <a:prstGeom prst="rect">
            <a:avLst/>
          </a:prstGeom>
          <a:noFill/>
        </p:spPr>
        <p:txBody>
          <a:bodyPr wrap="square" rtlCol="0">
            <a:spAutoFit/>
          </a:bodyPr>
          <a:lstStyle/>
          <a:p>
            <a:r>
              <a:rPr lang="es-MX" sz="2000" dirty="0">
                <a:latin typeface="Arial Narrow" panose="020B0606020202030204" pitchFamily="34" charset="0"/>
                <a:ea typeface="Adobe Heiti Std R" pitchFamily="34" charset="-128"/>
              </a:rPr>
              <a:t>Ecosistema con más de 961 especies vegetales</a:t>
            </a:r>
            <a:endParaRPr lang="es-MX" sz="2000" baseline="30000" dirty="0">
              <a:latin typeface="Arial Narrow" panose="020B0606020202030204" pitchFamily="34" charset="0"/>
              <a:ea typeface="Adobe Heiti Std R" pitchFamily="34" charset="-128"/>
            </a:endParaRPr>
          </a:p>
        </p:txBody>
      </p:sp>
      <p:sp>
        <p:nvSpPr>
          <p:cNvPr id="18" name="17 CuadroTexto"/>
          <p:cNvSpPr txBox="1"/>
          <p:nvPr/>
        </p:nvSpPr>
        <p:spPr>
          <a:xfrm>
            <a:off x="6673149" y="2721114"/>
            <a:ext cx="2338086" cy="707886"/>
          </a:xfrm>
          <a:prstGeom prst="rect">
            <a:avLst/>
          </a:prstGeom>
          <a:noFill/>
        </p:spPr>
        <p:txBody>
          <a:bodyPr wrap="square" rtlCol="0">
            <a:spAutoFit/>
          </a:bodyPr>
          <a:lstStyle/>
          <a:p>
            <a:pPr algn="r"/>
            <a:r>
              <a:rPr lang="es-MX" sz="2000" dirty="0">
                <a:latin typeface="Arial Narrow" panose="020B0606020202030204" pitchFamily="34" charset="0"/>
                <a:ea typeface="Adobe Heiti Std R" pitchFamily="34" charset="-128"/>
              </a:rPr>
              <a:t>Servicios recreativos y turísticos</a:t>
            </a:r>
            <a:endParaRPr lang="es-MX" sz="2000" baseline="30000" dirty="0">
              <a:latin typeface="Arial Narrow" panose="020B0606020202030204" pitchFamily="34" charset="0"/>
              <a:ea typeface="Adobe Heiti Std R" pitchFamily="34" charset="-128"/>
            </a:endParaRPr>
          </a:p>
        </p:txBody>
      </p:sp>
      <p:sp>
        <p:nvSpPr>
          <p:cNvPr id="19" name="18 CuadroTexto"/>
          <p:cNvSpPr txBox="1"/>
          <p:nvPr/>
        </p:nvSpPr>
        <p:spPr>
          <a:xfrm>
            <a:off x="539552" y="4941168"/>
            <a:ext cx="2448272" cy="707886"/>
          </a:xfrm>
          <a:prstGeom prst="rect">
            <a:avLst/>
          </a:prstGeom>
          <a:noFill/>
        </p:spPr>
        <p:txBody>
          <a:bodyPr wrap="square" rtlCol="0">
            <a:spAutoFit/>
          </a:bodyPr>
          <a:lstStyle/>
          <a:p>
            <a:r>
              <a:rPr lang="es-MX" sz="2000" dirty="0">
                <a:latin typeface="Arial Narrow" panose="020B0606020202030204" pitchFamily="34" charset="0"/>
                <a:ea typeface="Adobe Heiti Std R" pitchFamily="34" charset="-128"/>
              </a:rPr>
              <a:t>Fuente de cultura e historia</a:t>
            </a:r>
            <a:endParaRPr lang="es-MX" sz="2000" baseline="30000" dirty="0">
              <a:latin typeface="Arial Narrow" panose="020B0606020202030204" pitchFamily="34" charset="0"/>
              <a:ea typeface="Adobe Heiti Std R" pitchFamily="34" charset="-128"/>
            </a:endParaRPr>
          </a:p>
        </p:txBody>
      </p:sp>
      <p:sp>
        <p:nvSpPr>
          <p:cNvPr id="20" name="19 CuadroTexto"/>
          <p:cNvSpPr txBox="1"/>
          <p:nvPr/>
        </p:nvSpPr>
        <p:spPr>
          <a:xfrm>
            <a:off x="6706979" y="4757082"/>
            <a:ext cx="5472608" cy="400110"/>
          </a:xfrm>
          <a:prstGeom prst="rect">
            <a:avLst/>
          </a:prstGeom>
          <a:noFill/>
        </p:spPr>
        <p:txBody>
          <a:bodyPr wrap="square" rtlCol="0">
            <a:spAutoFit/>
          </a:bodyPr>
          <a:lstStyle/>
          <a:p>
            <a:r>
              <a:rPr lang="es-MX" sz="2000" dirty="0">
                <a:latin typeface="Arial Narrow" panose="020B0606020202030204" pitchFamily="34" charset="0"/>
                <a:ea typeface="Adobe Heiti Std R" pitchFamily="34" charset="-128"/>
              </a:rPr>
              <a:t>Investigación científica</a:t>
            </a:r>
            <a:endParaRPr lang="es-MX" sz="2000" baseline="30000" dirty="0">
              <a:latin typeface="Arial Narrow" panose="020B0606020202030204" pitchFamily="34" charset="0"/>
              <a:ea typeface="Adobe Heiti Std R" pitchFamily="34" charset="-128"/>
            </a:endParaRPr>
          </a:p>
        </p:txBody>
      </p:sp>
      <p:sp>
        <p:nvSpPr>
          <p:cNvPr id="21" name="20 CuadroTexto"/>
          <p:cNvSpPr txBox="1"/>
          <p:nvPr/>
        </p:nvSpPr>
        <p:spPr>
          <a:xfrm>
            <a:off x="611560" y="2649106"/>
            <a:ext cx="2122062" cy="707886"/>
          </a:xfrm>
          <a:prstGeom prst="rect">
            <a:avLst/>
          </a:prstGeom>
          <a:noFill/>
        </p:spPr>
        <p:txBody>
          <a:bodyPr wrap="square" rtlCol="0">
            <a:spAutoFit/>
          </a:bodyPr>
          <a:lstStyle/>
          <a:p>
            <a:r>
              <a:rPr lang="es-MX" sz="2000" dirty="0">
                <a:latin typeface="Arial Narrow" panose="020B0606020202030204" pitchFamily="34" charset="0"/>
                <a:ea typeface="Adobe Heiti Std R" pitchFamily="34" charset="-128"/>
              </a:rPr>
              <a:t>Nicho de corredores biológicos</a:t>
            </a:r>
            <a:endParaRPr lang="es-MX" sz="2000" baseline="30000" dirty="0">
              <a:latin typeface="Arial Narrow" panose="020B0606020202030204" pitchFamily="34" charset="0"/>
              <a:ea typeface="Adobe Heiti Std R" pitchFamily="34" charset="-128"/>
            </a:endParaRPr>
          </a:p>
        </p:txBody>
      </p:sp>
      <p:sp>
        <p:nvSpPr>
          <p:cNvPr id="23" name="22 Flecha derecha"/>
          <p:cNvSpPr/>
          <p:nvPr/>
        </p:nvSpPr>
        <p:spPr>
          <a:xfrm rot="16200000">
            <a:off x="4101197" y="2028690"/>
            <a:ext cx="1105381" cy="279466"/>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mj-lt"/>
            </a:endParaRPr>
          </a:p>
        </p:txBody>
      </p:sp>
      <p:sp>
        <p:nvSpPr>
          <p:cNvPr id="25" name="24 Flecha derecha"/>
          <p:cNvSpPr/>
          <p:nvPr/>
        </p:nvSpPr>
        <p:spPr>
          <a:xfrm rot="19375597">
            <a:off x="5201713" y="2459782"/>
            <a:ext cx="1105381" cy="279466"/>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latin typeface="+mj-lt"/>
            </a:endParaRPr>
          </a:p>
        </p:txBody>
      </p:sp>
      <p:sp>
        <p:nvSpPr>
          <p:cNvPr id="26" name="25 Flecha derecha"/>
          <p:cNvSpPr/>
          <p:nvPr/>
        </p:nvSpPr>
        <p:spPr>
          <a:xfrm rot="20606018">
            <a:off x="5728714" y="3076731"/>
            <a:ext cx="1105381" cy="279466"/>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mj-lt"/>
            </a:endParaRPr>
          </a:p>
        </p:txBody>
      </p:sp>
      <p:sp>
        <p:nvSpPr>
          <p:cNvPr id="27" name="26 Flecha derecha"/>
          <p:cNvSpPr/>
          <p:nvPr/>
        </p:nvSpPr>
        <p:spPr>
          <a:xfrm>
            <a:off x="5842883" y="3717032"/>
            <a:ext cx="1105381" cy="279466"/>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mj-lt"/>
            </a:endParaRPr>
          </a:p>
        </p:txBody>
      </p:sp>
      <p:sp>
        <p:nvSpPr>
          <p:cNvPr id="28" name="27 Flecha derecha"/>
          <p:cNvSpPr/>
          <p:nvPr/>
        </p:nvSpPr>
        <p:spPr>
          <a:xfrm rot="2090066">
            <a:off x="5692828" y="4371040"/>
            <a:ext cx="1105381" cy="279466"/>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mj-lt"/>
            </a:endParaRPr>
          </a:p>
        </p:txBody>
      </p:sp>
      <p:sp>
        <p:nvSpPr>
          <p:cNvPr id="29" name="28 Flecha derecha"/>
          <p:cNvSpPr/>
          <p:nvPr/>
        </p:nvSpPr>
        <p:spPr>
          <a:xfrm rot="2783687">
            <a:off x="5283417" y="5024479"/>
            <a:ext cx="1105381" cy="279466"/>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mj-lt"/>
            </a:endParaRPr>
          </a:p>
        </p:txBody>
      </p:sp>
      <p:sp>
        <p:nvSpPr>
          <p:cNvPr id="30" name="29 Flecha derecha"/>
          <p:cNvSpPr/>
          <p:nvPr/>
        </p:nvSpPr>
        <p:spPr>
          <a:xfrm rot="12512782">
            <a:off x="2734982" y="2381778"/>
            <a:ext cx="1105381" cy="279466"/>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mj-lt"/>
            </a:endParaRPr>
          </a:p>
        </p:txBody>
      </p:sp>
      <p:sp>
        <p:nvSpPr>
          <p:cNvPr id="31" name="30 Flecha derecha"/>
          <p:cNvSpPr/>
          <p:nvPr/>
        </p:nvSpPr>
        <p:spPr>
          <a:xfrm rot="11638089">
            <a:off x="2357139" y="3126230"/>
            <a:ext cx="1105381" cy="279466"/>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mj-lt"/>
            </a:endParaRPr>
          </a:p>
        </p:txBody>
      </p:sp>
      <p:sp>
        <p:nvSpPr>
          <p:cNvPr id="32" name="31 Flecha derecha"/>
          <p:cNvSpPr/>
          <p:nvPr/>
        </p:nvSpPr>
        <p:spPr>
          <a:xfrm rot="10800000">
            <a:off x="2357138" y="3780450"/>
            <a:ext cx="1105381" cy="279466"/>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mj-lt"/>
            </a:endParaRPr>
          </a:p>
        </p:txBody>
      </p:sp>
      <p:sp>
        <p:nvSpPr>
          <p:cNvPr id="33" name="32 Flecha derecha"/>
          <p:cNvSpPr/>
          <p:nvPr/>
        </p:nvSpPr>
        <p:spPr>
          <a:xfrm rot="9048697">
            <a:off x="2392471" y="4561470"/>
            <a:ext cx="1105381" cy="279466"/>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latin typeface="+mj-lt"/>
            </a:endParaRPr>
          </a:p>
        </p:txBody>
      </p:sp>
      <p:sp>
        <p:nvSpPr>
          <p:cNvPr id="34" name="33 Flecha derecha"/>
          <p:cNvSpPr/>
          <p:nvPr/>
        </p:nvSpPr>
        <p:spPr>
          <a:xfrm rot="7539728">
            <a:off x="2943127" y="5095151"/>
            <a:ext cx="1105381" cy="279466"/>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mj-lt"/>
            </a:endParaRPr>
          </a:p>
        </p:txBody>
      </p:sp>
    </p:spTree>
    <p:extLst>
      <p:ext uri="{BB962C8B-B14F-4D97-AF65-F5344CB8AC3E}">
        <p14:creationId xmlns:p14="http://schemas.microsoft.com/office/powerpoint/2010/main" val="7314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fade">
                                      <p:cBhvr>
                                        <p:cTn id="17" dur="1000"/>
                                        <p:tgtEl>
                                          <p:spTgt spid="3074"/>
                                        </p:tgtEl>
                                      </p:cBhvr>
                                    </p:animEffect>
                                    <p:anim calcmode="lin" valueType="num">
                                      <p:cBhvr>
                                        <p:cTn id="18" dur="1000" fill="hold"/>
                                        <p:tgtEl>
                                          <p:spTgt spid="3074"/>
                                        </p:tgtEl>
                                        <p:attrNameLst>
                                          <p:attrName>ppt_x</p:attrName>
                                        </p:attrNameLst>
                                      </p:cBhvr>
                                      <p:tavLst>
                                        <p:tav tm="0">
                                          <p:val>
                                            <p:strVal val="#ppt_x"/>
                                          </p:val>
                                        </p:tav>
                                        <p:tav tm="100000">
                                          <p:val>
                                            <p:strVal val="#ppt_x"/>
                                          </p:val>
                                        </p:tav>
                                      </p:tavLst>
                                    </p:anim>
                                    <p:anim calcmode="lin" valueType="num">
                                      <p:cBhvr>
                                        <p:cTn id="19" dur="1000" fill="hold"/>
                                        <p:tgtEl>
                                          <p:spTgt spid="307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1000" fill="hold"/>
                                        <p:tgtEl>
                                          <p:spTgt spid="15"/>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1000"/>
                                        <p:tgtEl>
                                          <p:spTgt spid="18"/>
                                        </p:tgtEl>
                                      </p:cBhvr>
                                    </p:animEffect>
                                    <p:anim calcmode="lin" valueType="num">
                                      <p:cBhvr>
                                        <p:cTn id="63" dur="1000" fill="hold"/>
                                        <p:tgtEl>
                                          <p:spTgt spid="18"/>
                                        </p:tgtEl>
                                        <p:attrNameLst>
                                          <p:attrName>ppt_x</p:attrName>
                                        </p:attrNameLst>
                                      </p:cBhvr>
                                      <p:tavLst>
                                        <p:tav tm="0">
                                          <p:val>
                                            <p:strVal val="#ppt_x"/>
                                          </p:val>
                                        </p:tav>
                                        <p:tav tm="100000">
                                          <p:val>
                                            <p:strVal val="#ppt_x"/>
                                          </p:val>
                                        </p:tav>
                                      </p:tavLst>
                                    </p:anim>
                                    <p:anim calcmode="lin" valueType="num">
                                      <p:cBhvr>
                                        <p:cTn id="64" dur="1000" fill="hold"/>
                                        <p:tgtEl>
                                          <p:spTgt spid="1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1000"/>
                                        <p:tgtEl>
                                          <p:spTgt spid="19"/>
                                        </p:tgtEl>
                                      </p:cBhvr>
                                    </p:animEffect>
                                    <p:anim calcmode="lin" valueType="num">
                                      <p:cBhvr>
                                        <p:cTn id="68" dur="1000" fill="hold"/>
                                        <p:tgtEl>
                                          <p:spTgt spid="19"/>
                                        </p:tgtEl>
                                        <p:attrNameLst>
                                          <p:attrName>ppt_x</p:attrName>
                                        </p:attrNameLst>
                                      </p:cBhvr>
                                      <p:tavLst>
                                        <p:tav tm="0">
                                          <p:val>
                                            <p:strVal val="#ppt_x"/>
                                          </p:val>
                                        </p:tav>
                                        <p:tav tm="100000">
                                          <p:val>
                                            <p:strVal val="#ppt_x"/>
                                          </p:val>
                                        </p:tav>
                                      </p:tavLst>
                                    </p:anim>
                                    <p:anim calcmode="lin" valueType="num">
                                      <p:cBhvr>
                                        <p:cTn id="69" dur="1000" fill="hold"/>
                                        <p:tgtEl>
                                          <p:spTgt spid="1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1000"/>
                                        <p:tgtEl>
                                          <p:spTgt spid="20"/>
                                        </p:tgtEl>
                                      </p:cBhvr>
                                    </p:animEffect>
                                    <p:anim calcmode="lin" valueType="num">
                                      <p:cBhvr>
                                        <p:cTn id="73" dur="1000" fill="hold"/>
                                        <p:tgtEl>
                                          <p:spTgt spid="20"/>
                                        </p:tgtEl>
                                        <p:attrNameLst>
                                          <p:attrName>ppt_x</p:attrName>
                                        </p:attrNameLst>
                                      </p:cBhvr>
                                      <p:tavLst>
                                        <p:tav tm="0">
                                          <p:val>
                                            <p:strVal val="#ppt_x"/>
                                          </p:val>
                                        </p:tav>
                                        <p:tav tm="100000">
                                          <p:val>
                                            <p:strVal val="#ppt_x"/>
                                          </p:val>
                                        </p:tav>
                                      </p:tavLst>
                                    </p:anim>
                                    <p:anim calcmode="lin" valueType="num">
                                      <p:cBhvr>
                                        <p:cTn id="74" dur="1000" fill="hold"/>
                                        <p:tgtEl>
                                          <p:spTgt spid="20"/>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1000"/>
                                        <p:tgtEl>
                                          <p:spTgt spid="25"/>
                                        </p:tgtEl>
                                      </p:cBhvr>
                                    </p:animEffect>
                                    <p:anim calcmode="lin" valueType="num">
                                      <p:cBhvr>
                                        <p:cTn id="88" dur="1000" fill="hold"/>
                                        <p:tgtEl>
                                          <p:spTgt spid="25"/>
                                        </p:tgtEl>
                                        <p:attrNameLst>
                                          <p:attrName>ppt_x</p:attrName>
                                        </p:attrNameLst>
                                      </p:cBhvr>
                                      <p:tavLst>
                                        <p:tav tm="0">
                                          <p:val>
                                            <p:strVal val="#ppt_x"/>
                                          </p:val>
                                        </p:tav>
                                        <p:tav tm="100000">
                                          <p:val>
                                            <p:strVal val="#ppt_x"/>
                                          </p:val>
                                        </p:tav>
                                      </p:tavLst>
                                    </p:anim>
                                    <p:anim calcmode="lin" valueType="num">
                                      <p:cBhvr>
                                        <p:cTn id="89" dur="1000" fill="hold"/>
                                        <p:tgtEl>
                                          <p:spTgt spid="25"/>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fade">
                                      <p:cBhvr>
                                        <p:cTn id="92" dur="1000"/>
                                        <p:tgtEl>
                                          <p:spTgt spid="26"/>
                                        </p:tgtEl>
                                      </p:cBhvr>
                                    </p:animEffect>
                                    <p:anim calcmode="lin" valueType="num">
                                      <p:cBhvr>
                                        <p:cTn id="93" dur="1000" fill="hold"/>
                                        <p:tgtEl>
                                          <p:spTgt spid="26"/>
                                        </p:tgtEl>
                                        <p:attrNameLst>
                                          <p:attrName>ppt_x</p:attrName>
                                        </p:attrNameLst>
                                      </p:cBhvr>
                                      <p:tavLst>
                                        <p:tav tm="0">
                                          <p:val>
                                            <p:strVal val="#ppt_x"/>
                                          </p:val>
                                        </p:tav>
                                        <p:tav tm="100000">
                                          <p:val>
                                            <p:strVal val="#ppt_x"/>
                                          </p:val>
                                        </p:tav>
                                      </p:tavLst>
                                    </p:anim>
                                    <p:anim calcmode="lin" valueType="num">
                                      <p:cBhvr>
                                        <p:cTn id="94" dur="1000" fill="hold"/>
                                        <p:tgtEl>
                                          <p:spTgt spid="26"/>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Effect transition="in" filter="fade">
                                      <p:cBhvr>
                                        <p:cTn id="97" dur="1000"/>
                                        <p:tgtEl>
                                          <p:spTgt spid="27"/>
                                        </p:tgtEl>
                                      </p:cBhvr>
                                    </p:animEffect>
                                    <p:anim calcmode="lin" valueType="num">
                                      <p:cBhvr>
                                        <p:cTn id="98" dur="1000" fill="hold"/>
                                        <p:tgtEl>
                                          <p:spTgt spid="27"/>
                                        </p:tgtEl>
                                        <p:attrNameLst>
                                          <p:attrName>ppt_x</p:attrName>
                                        </p:attrNameLst>
                                      </p:cBhvr>
                                      <p:tavLst>
                                        <p:tav tm="0">
                                          <p:val>
                                            <p:strVal val="#ppt_x"/>
                                          </p:val>
                                        </p:tav>
                                        <p:tav tm="100000">
                                          <p:val>
                                            <p:strVal val="#ppt_x"/>
                                          </p:val>
                                        </p:tav>
                                      </p:tavLst>
                                    </p:anim>
                                    <p:anim calcmode="lin" valueType="num">
                                      <p:cBhvr>
                                        <p:cTn id="99" dur="1000" fill="hold"/>
                                        <p:tgtEl>
                                          <p:spTgt spid="27"/>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Effect transition="in" filter="fade">
                                      <p:cBhvr>
                                        <p:cTn id="102" dur="1000"/>
                                        <p:tgtEl>
                                          <p:spTgt spid="28"/>
                                        </p:tgtEl>
                                      </p:cBhvr>
                                    </p:animEffect>
                                    <p:anim calcmode="lin" valueType="num">
                                      <p:cBhvr>
                                        <p:cTn id="103" dur="1000" fill="hold"/>
                                        <p:tgtEl>
                                          <p:spTgt spid="28"/>
                                        </p:tgtEl>
                                        <p:attrNameLst>
                                          <p:attrName>ppt_x</p:attrName>
                                        </p:attrNameLst>
                                      </p:cBhvr>
                                      <p:tavLst>
                                        <p:tav tm="0">
                                          <p:val>
                                            <p:strVal val="#ppt_x"/>
                                          </p:val>
                                        </p:tav>
                                        <p:tav tm="100000">
                                          <p:val>
                                            <p:strVal val="#ppt_x"/>
                                          </p:val>
                                        </p:tav>
                                      </p:tavLst>
                                    </p:anim>
                                    <p:anim calcmode="lin" valueType="num">
                                      <p:cBhvr>
                                        <p:cTn id="104" dur="1000" fill="hold"/>
                                        <p:tgtEl>
                                          <p:spTgt spid="28"/>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30"/>
                                        </p:tgtEl>
                                        <p:attrNameLst>
                                          <p:attrName>style.visibility</p:attrName>
                                        </p:attrNameLst>
                                      </p:cBhvr>
                                      <p:to>
                                        <p:strVal val="visible"/>
                                      </p:to>
                                    </p:set>
                                    <p:animEffect transition="in" filter="fade">
                                      <p:cBhvr>
                                        <p:cTn id="112" dur="1000"/>
                                        <p:tgtEl>
                                          <p:spTgt spid="30"/>
                                        </p:tgtEl>
                                      </p:cBhvr>
                                    </p:animEffect>
                                    <p:anim calcmode="lin" valueType="num">
                                      <p:cBhvr>
                                        <p:cTn id="113" dur="1000" fill="hold"/>
                                        <p:tgtEl>
                                          <p:spTgt spid="30"/>
                                        </p:tgtEl>
                                        <p:attrNameLst>
                                          <p:attrName>ppt_x</p:attrName>
                                        </p:attrNameLst>
                                      </p:cBhvr>
                                      <p:tavLst>
                                        <p:tav tm="0">
                                          <p:val>
                                            <p:strVal val="#ppt_x"/>
                                          </p:val>
                                        </p:tav>
                                        <p:tav tm="100000">
                                          <p:val>
                                            <p:strVal val="#ppt_x"/>
                                          </p:val>
                                        </p:tav>
                                      </p:tavLst>
                                    </p:anim>
                                    <p:anim calcmode="lin" valueType="num">
                                      <p:cBhvr>
                                        <p:cTn id="114" dur="1000" fill="hold"/>
                                        <p:tgtEl>
                                          <p:spTgt spid="30"/>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31"/>
                                        </p:tgtEl>
                                        <p:attrNameLst>
                                          <p:attrName>style.visibility</p:attrName>
                                        </p:attrNameLst>
                                      </p:cBhvr>
                                      <p:to>
                                        <p:strVal val="visible"/>
                                      </p:to>
                                    </p:set>
                                    <p:animEffect transition="in" filter="fade">
                                      <p:cBhvr>
                                        <p:cTn id="117" dur="1000"/>
                                        <p:tgtEl>
                                          <p:spTgt spid="31"/>
                                        </p:tgtEl>
                                      </p:cBhvr>
                                    </p:animEffect>
                                    <p:anim calcmode="lin" valueType="num">
                                      <p:cBhvr>
                                        <p:cTn id="118" dur="1000" fill="hold"/>
                                        <p:tgtEl>
                                          <p:spTgt spid="31"/>
                                        </p:tgtEl>
                                        <p:attrNameLst>
                                          <p:attrName>ppt_x</p:attrName>
                                        </p:attrNameLst>
                                      </p:cBhvr>
                                      <p:tavLst>
                                        <p:tav tm="0">
                                          <p:val>
                                            <p:strVal val="#ppt_x"/>
                                          </p:val>
                                        </p:tav>
                                        <p:tav tm="100000">
                                          <p:val>
                                            <p:strVal val="#ppt_x"/>
                                          </p:val>
                                        </p:tav>
                                      </p:tavLst>
                                    </p:anim>
                                    <p:anim calcmode="lin" valueType="num">
                                      <p:cBhvr>
                                        <p:cTn id="119" dur="1000" fill="hold"/>
                                        <p:tgtEl>
                                          <p:spTgt spid="31"/>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32"/>
                                        </p:tgtEl>
                                        <p:attrNameLst>
                                          <p:attrName>style.visibility</p:attrName>
                                        </p:attrNameLst>
                                      </p:cBhvr>
                                      <p:to>
                                        <p:strVal val="visible"/>
                                      </p:to>
                                    </p:set>
                                    <p:animEffect transition="in" filter="fade">
                                      <p:cBhvr>
                                        <p:cTn id="122" dur="1000"/>
                                        <p:tgtEl>
                                          <p:spTgt spid="32"/>
                                        </p:tgtEl>
                                      </p:cBhvr>
                                    </p:animEffect>
                                    <p:anim calcmode="lin" valueType="num">
                                      <p:cBhvr>
                                        <p:cTn id="123" dur="1000" fill="hold"/>
                                        <p:tgtEl>
                                          <p:spTgt spid="32"/>
                                        </p:tgtEl>
                                        <p:attrNameLst>
                                          <p:attrName>ppt_x</p:attrName>
                                        </p:attrNameLst>
                                      </p:cBhvr>
                                      <p:tavLst>
                                        <p:tav tm="0">
                                          <p:val>
                                            <p:strVal val="#ppt_x"/>
                                          </p:val>
                                        </p:tav>
                                        <p:tav tm="100000">
                                          <p:val>
                                            <p:strVal val="#ppt_x"/>
                                          </p:val>
                                        </p:tav>
                                      </p:tavLst>
                                    </p:anim>
                                    <p:anim calcmode="lin" valueType="num">
                                      <p:cBhvr>
                                        <p:cTn id="124" dur="1000" fill="hold"/>
                                        <p:tgtEl>
                                          <p:spTgt spid="32"/>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33"/>
                                        </p:tgtEl>
                                        <p:attrNameLst>
                                          <p:attrName>style.visibility</p:attrName>
                                        </p:attrNameLst>
                                      </p:cBhvr>
                                      <p:to>
                                        <p:strVal val="visible"/>
                                      </p:to>
                                    </p:set>
                                    <p:animEffect transition="in" filter="fade">
                                      <p:cBhvr>
                                        <p:cTn id="127" dur="1000"/>
                                        <p:tgtEl>
                                          <p:spTgt spid="33"/>
                                        </p:tgtEl>
                                      </p:cBhvr>
                                    </p:animEffect>
                                    <p:anim calcmode="lin" valueType="num">
                                      <p:cBhvr>
                                        <p:cTn id="128" dur="1000" fill="hold"/>
                                        <p:tgtEl>
                                          <p:spTgt spid="33"/>
                                        </p:tgtEl>
                                        <p:attrNameLst>
                                          <p:attrName>ppt_x</p:attrName>
                                        </p:attrNameLst>
                                      </p:cBhvr>
                                      <p:tavLst>
                                        <p:tav tm="0">
                                          <p:val>
                                            <p:strVal val="#ppt_x"/>
                                          </p:val>
                                        </p:tav>
                                        <p:tav tm="100000">
                                          <p:val>
                                            <p:strVal val="#ppt_x"/>
                                          </p:val>
                                        </p:tav>
                                      </p:tavLst>
                                    </p:anim>
                                    <p:anim calcmode="lin" valueType="num">
                                      <p:cBhvr>
                                        <p:cTn id="129" dur="1000" fill="hold"/>
                                        <p:tgtEl>
                                          <p:spTgt spid="33"/>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34"/>
                                        </p:tgtEl>
                                        <p:attrNameLst>
                                          <p:attrName>style.visibility</p:attrName>
                                        </p:attrNameLst>
                                      </p:cBhvr>
                                      <p:to>
                                        <p:strVal val="visible"/>
                                      </p:to>
                                    </p:set>
                                    <p:animEffect transition="in" filter="fade">
                                      <p:cBhvr>
                                        <p:cTn id="132" dur="1000"/>
                                        <p:tgtEl>
                                          <p:spTgt spid="34"/>
                                        </p:tgtEl>
                                      </p:cBhvr>
                                    </p:animEffect>
                                    <p:anim calcmode="lin" valueType="num">
                                      <p:cBhvr>
                                        <p:cTn id="133" dur="1000" fill="hold"/>
                                        <p:tgtEl>
                                          <p:spTgt spid="34"/>
                                        </p:tgtEl>
                                        <p:attrNameLst>
                                          <p:attrName>ppt_x</p:attrName>
                                        </p:attrNameLst>
                                      </p:cBhvr>
                                      <p:tavLst>
                                        <p:tav tm="0">
                                          <p:val>
                                            <p:strVal val="#ppt_x"/>
                                          </p:val>
                                        </p:tav>
                                        <p:tav tm="100000">
                                          <p:val>
                                            <p:strVal val="#ppt_x"/>
                                          </p:val>
                                        </p:tav>
                                      </p:tavLst>
                                    </p:anim>
                                    <p:anim calcmode="lin" valueType="num">
                                      <p:cBhvr>
                                        <p:cTn id="13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9" grpId="0"/>
      <p:bldP spid="10" grpId="0"/>
      <p:bldP spid="11" grpId="0"/>
      <p:bldP spid="12" grpId="0"/>
      <p:bldP spid="13" grpId="0"/>
      <p:bldP spid="14" grpId="0"/>
      <p:bldP spid="15" grpId="0" animBg="1"/>
      <p:bldP spid="17" grpId="0"/>
      <p:bldP spid="18" grpId="0"/>
      <p:bldP spid="19" grpId="0"/>
      <p:bldP spid="20" grpId="0"/>
      <p:bldP spid="21" grpId="0"/>
      <p:bldP spid="23"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rot="16200000">
            <a:off x="-3198616" y="3191841"/>
            <a:ext cx="6858000" cy="474318"/>
          </a:xfrm>
          <a:prstGeom prst="rect">
            <a:avLst/>
          </a:prstGeom>
          <a:solidFill>
            <a:schemeClr val="bg1">
              <a:lumMod val="7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1800" b="1" dirty="0">
                <a:latin typeface="Arial Narrow" panose="020B0606020202030204" pitchFamily="34" charset="0"/>
                <a:ea typeface="Adobe Heiti Std R" pitchFamily="34" charset="-128"/>
                <a:cs typeface="Angsana New" panose="02020603050405020304" pitchFamily="18" charset="-34"/>
              </a:rPr>
              <a:t> R E L A C I O N E S   </a:t>
            </a:r>
            <a:r>
              <a:rPr lang="es-MX" sz="1800" b="1" dirty="0" err="1">
                <a:latin typeface="Arial Narrow" panose="020B0606020202030204" pitchFamily="34" charset="0"/>
                <a:ea typeface="Adobe Heiti Std R" pitchFamily="34" charset="-128"/>
                <a:cs typeface="Angsana New" panose="02020603050405020304" pitchFamily="18" charset="-34"/>
              </a:rPr>
              <a:t>S</a:t>
            </a:r>
            <a:r>
              <a:rPr lang="es-MX" sz="1800" b="1" dirty="0">
                <a:latin typeface="Arial Narrow" panose="020B0606020202030204" pitchFamily="34" charset="0"/>
                <a:ea typeface="Adobe Heiti Std R" pitchFamily="34" charset="-128"/>
                <a:cs typeface="Angsana New" panose="02020603050405020304" pitchFamily="18" charset="-34"/>
              </a:rPr>
              <a:t> I N É R G I C A S </a:t>
            </a:r>
          </a:p>
        </p:txBody>
      </p:sp>
      <p:pic>
        <p:nvPicPr>
          <p:cNvPr id="5" name="0 Imagen"/>
          <p:cNvPicPr/>
          <p:nvPr/>
        </p:nvPicPr>
        <p:blipFill rotWithShape="1">
          <a:blip r:embed="rId2" cstate="email">
            <a:extLst>
              <a:ext uri="{28A0092B-C50C-407E-A947-70E740481C1C}">
                <a14:useLocalDpi xmlns:a14="http://schemas.microsoft.com/office/drawing/2010/main"/>
              </a:ext>
            </a:extLst>
          </a:blip>
          <a:srcRect/>
          <a:stretch/>
        </p:blipFill>
        <p:spPr bwMode="auto">
          <a:xfrm>
            <a:off x="449580" y="3429000"/>
            <a:ext cx="4122420" cy="3099435"/>
          </a:xfrm>
          <a:prstGeom prst="rect">
            <a:avLst/>
          </a:prstGeom>
          <a:ln>
            <a:noFill/>
          </a:ln>
          <a:extLst>
            <a:ext uri="{53640926-AAD7-44D8-BBD7-CCE9431645EC}">
              <a14:shadowObscured xmlns:a14="http://schemas.microsoft.com/office/drawing/2010/main"/>
            </a:ext>
          </a:extLst>
        </p:spPr>
      </p:pic>
      <p:sp>
        <p:nvSpPr>
          <p:cNvPr id="6" name="15 Elipse"/>
          <p:cNvSpPr/>
          <p:nvPr/>
        </p:nvSpPr>
        <p:spPr>
          <a:xfrm>
            <a:off x="1187624" y="4408170"/>
            <a:ext cx="762000" cy="762000"/>
          </a:xfrm>
          <a:prstGeom prst="ellipse">
            <a:avLst/>
          </a:prstGeom>
          <a:solidFill>
            <a:schemeClr val="accent1">
              <a:alpha val="17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7" name="16 Elipse"/>
          <p:cNvSpPr/>
          <p:nvPr/>
        </p:nvSpPr>
        <p:spPr>
          <a:xfrm>
            <a:off x="1469564" y="5490210"/>
            <a:ext cx="876300" cy="876300"/>
          </a:xfrm>
          <a:prstGeom prst="ellipse">
            <a:avLst/>
          </a:prstGeom>
          <a:solidFill>
            <a:schemeClr val="accent1">
              <a:alpha val="17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pic>
        <p:nvPicPr>
          <p:cNvPr id="8" name="0 Imagen"/>
          <p:cNvPicPr/>
          <p:nvPr/>
        </p:nvPicPr>
        <p:blipFill rotWithShape="1">
          <a:blip r:embed="rId3" cstate="email">
            <a:extLst>
              <a:ext uri="{BEBA8EAE-BF5A-486C-A8C5-ECC9F3942E4B}">
                <a14:imgProps xmlns:a14="http://schemas.microsoft.com/office/drawing/2010/main">
                  <a14:imgLayer r:embed="rId4">
                    <a14:imgEffect>
                      <a14:sharpenSoften amount="23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4943853" y="8013"/>
            <a:ext cx="4184788" cy="3925043"/>
          </a:xfrm>
          <a:prstGeom prst="rect">
            <a:avLst/>
          </a:prstGeom>
        </p:spPr>
      </p:pic>
      <p:pic>
        <p:nvPicPr>
          <p:cNvPr id="9" name="0 Imagen"/>
          <p:cNvPicPr/>
          <p:nvPr/>
        </p:nvPicPr>
        <p:blipFill rotWithShape="1">
          <a:blip r:embed="rId5" cstate="email">
            <a:extLst>
              <a:ext uri="{BEBA8EAE-BF5A-486C-A8C5-ECC9F3942E4B}">
                <a14:imgProps xmlns:a14="http://schemas.microsoft.com/office/drawing/2010/main">
                  <a14:imgLayer r:embed="rId6">
                    <a14:imgEffect>
                      <a14:sharpenSoften amount="23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7806257" y="1"/>
            <a:ext cx="1289546" cy="1268760"/>
          </a:xfrm>
          <a:prstGeom prst="rect">
            <a:avLst/>
          </a:prstGeom>
        </p:spPr>
      </p:pic>
      <p:pic>
        <p:nvPicPr>
          <p:cNvPr id="1026" name="Picture 2" descr="C:\Users\Usuario\Documents\bosque de la primavera\iteso\ponencia 2018\gdl gif.gif"/>
          <p:cNvPicPr>
            <a:picLocks noChangeAspect="1" noChangeArrowheads="1" noCrop="1"/>
          </p:cNvPicPr>
          <p:nvPr/>
        </p:nvPicPr>
        <p:blipFill>
          <a:blip r:embed="rId7">
            <a:extLst>
              <a:ext uri="{28A0092B-C50C-407E-A947-70E740481C1C}">
                <a14:useLocalDpi xmlns:a14="http://schemas.microsoft.com/office/drawing/2010/main"/>
              </a:ext>
            </a:extLst>
          </a:blip>
          <a:srcRect/>
          <a:stretch>
            <a:fillRect/>
          </a:stretch>
        </p:blipFill>
        <p:spPr bwMode="auto">
          <a:xfrm>
            <a:off x="4571559" y="4442460"/>
            <a:ext cx="457200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uario\Documents\bosque de la primavera\iteso\ponencia 2018\gif 2.gif"/>
          <p:cNvPicPr>
            <a:picLocks noChangeAspect="1" noChangeArrowheads="1" noCrop="1"/>
          </p:cNvPicPr>
          <p:nvPr/>
        </p:nvPicPr>
        <p:blipFill>
          <a:blip r:embed="rId8" cstate="email">
            <a:extLst>
              <a:ext uri="{28A0092B-C50C-407E-A947-70E740481C1C}">
                <a14:useLocalDpi xmlns:a14="http://schemas.microsoft.com/office/drawing/2010/main"/>
              </a:ext>
            </a:extLst>
          </a:blip>
          <a:srcRect/>
          <a:stretch>
            <a:fillRect/>
          </a:stretch>
        </p:blipFill>
        <p:spPr bwMode="auto">
          <a:xfrm>
            <a:off x="467544" y="908720"/>
            <a:ext cx="4104457" cy="2520280"/>
          </a:xfrm>
          <a:prstGeom prst="rect">
            <a:avLst/>
          </a:prstGeom>
          <a:noFill/>
          <a:extLst>
            <a:ext uri="{909E8E84-426E-40DD-AFC4-6F175D3DCCD1}">
              <a14:hiddenFill xmlns:a14="http://schemas.microsoft.com/office/drawing/2010/main">
                <a:solidFill>
                  <a:srgbClr val="FFFFFF"/>
                </a:solidFill>
              </a14:hiddenFill>
            </a:ext>
          </a:extLst>
        </p:spPr>
      </p:pic>
      <p:sp>
        <p:nvSpPr>
          <p:cNvPr id="12" name="11 CuadroTexto"/>
          <p:cNvSpPr txBox="1"/>
          <p:nvPr/>
        </p:nvSpPr>
        <p:spPr>
          <a:xfrm>
            <a:off x="4944741" y="3861048"/>
            <a:ext cx="4163763" cy="461665"/>
          </a:xfrm>
          <a:prstGeom prst="rect">
            <a:avLst/>
          </a:prstGeom>
          <a:noFill/>
        </p:spPr>
        <p:txBody>
          <a:bodyPr wrap="square" rtlCol="0">
            <a:spAutoFit/>
          </a:bodyPr>
          <a:lstStyle/>
          <a:p>
            <a:r>
              <a:rPr lang="es-MX" sz="1200" dirty="0">
                <a:latin typeface="Arial Narrow" panose="020B0606020202030204" pitchFamily="34" charset="0"/>
                <a:ea typeface="Adobe Heiti Std R" pitchFamily="34" charset="-128"/>
              </a:rPr>
              <a:t>Fuente: IMEPLAN tomado de Jimenez Huerta (2013) y De la Torre Escoto (2006) .</a:t>
            </a:r>
          </a:p>
        </p:txBody>
      </p:sp>
      <p:sp>
        <p:nvSpPr>
          <p:cNvPr id="13" name="12 CuadroTexto"/>
          <p:cNvSpPr txBox="1"/>
          <p:nvPr/>
        </p:nvSpPr>
        <p:spPr>
          <a:xfrm>
            <a:off x="485353" y="6528435"/>
            <a:ext cx="4163763" cy="276999"/>
          </a:xfrm>
          <a:prstGeom prst="rect">
            <a:avLst/>
          </a:prstGeom>
          <a:noFill/>
        </p:spPr>
        <p:txBody>
          <a:bodyPr wrap="square" rtlCol="0">
            <a:spAutoFit/>
          </a:bodyPr>
          <a:lstStyle/>
          <a:p>
            <a:r>
              <a:rPr lang="es-MX" sz="1200" dirty="0">
                <a:latin typeface="Arial Narrow" panose="020B0606020202030204" pitchFamily="34" charset="0"/>
                <a:ea typeface="Adobe Heiti Std R" pitchFamily="34" charset="-128"/>
              </a:rPr>
              <a:t>Fuente: IMEPLAN.</a:t>
            </a:r>
          </a:p>
        </p:txBody>
      </p:sp>
      <p:sp>
        <p:nvSpPr>
          <p:cNvPr id="14" name="13 CuadroTexto"/>
          <p:cNvSpPr txBox="1"/>
          <p:nvPr/>
        </p:nvSpPr>
        <p:spPr>
          <a:xfrm>
            <a:off x="755576" y="116632"/>
            <a:ext cx="5472608" cy="523220"/>
          </a:xfrm>
          <a:prstGeom prst="rect">
            <a:avLst/>
          </a:prstGeom>
          <a:noFill/>
        </p:spPr>
        <p:txBody>
          <a:bodyPr wrap="square" rtlCol="0">
            <a:spAutoFit/>
          </a:bodyPr>
          <a:lstStyle/>
          <a:p>
            <a:r>
              <a:rPr lang="es-MX" sz="2800" dirty="0">
                <a:latin typeface="Arial Narrow" panose="020B0606020202030204" pitchFamily="34" charset="0"/>
                <a:ea typeface="Adobe Heiti Std R" pitchFamily="34" charset="-128"/>
              </a:rPr>
              <a:t>Zona Metropolitana</a:t>
            </a:r>
          </a:p>
        </p:txBody>
      </p:sp>
      <p:sp>
        <p:nvSpPr>
          <p:cNvPr id="15" name="1 Título"/>
          <p:cNvSpPr txBox="1">
            <a:spLocks/>
          </p:cNvSpPr>
          <p:nvPr/>
        </p:nvSpPr>
        <p:spPr>
          <a:xfrm>
            <a:off x="753912" y="634381"/>
            <a:ext cx="4190830" cy="182817"/>
          </a:xfrm>
          <a:prstGeom prst="rect">
            <a:avLst/>
          </a:prstGeom>
          <a:solidFill>
            <a:schemeClr val="bg1">
              <a:lumMod val="75000"/>
            </a:schemeClr>
          </a:solidFill>
        </p:spPr>
        <p:txBody>
          <a:bodyPr vert="horz" lIns="91440" tIns="45720" rIns="91440" bIns="45720" rtlCol="0" anchor="ctr">
            <a:normAutofit fontScale="4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MX" sz="1800" b="1" dirty="0">
              <a:latin typeface="Arial Narrow" panose="020B0606020202030204" pitchFamily="34" charset="0"/>
              <a:ea typeface="Adobe Heiti Std R" pitchFamily="34" charset="-128"/>
              <a:cs typeface="Angsana New" panose="02020603050405020304" pitchFamily="18" charset="-34"/>
            </a:endParaRPr>
          </a:p>
        </p:txBody>
      </p:sp>
    </p:spTree>
    <p:extLst>
      <p:ext uri="{BB962C8B-B14F-4D97-AF65-F5344CB8AC3E}">
        <p14:creationId xmlns:p14="http://schemas.microsoft.com/office/powerpoint/2010/main" val="862313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26"/>
                                        </p:tgtEl>
                                        <p:attrNameLst>
                                          <p:attrName>style.visibility</p:attrName>
                                        </p:attrNameLst>
                                      </p:cBhvr>
                                      <p:to>
                                        <p:strVal val="visible"/>
                                      </p:to>
                                    </p:set>
                                    <p:animEffect transition="in" filter="fade">
                                      <p:cBhvr>
                                        <p:cTn id="37" dur="1000"/>
                                        <p:tgtEl>
                                          <p:spTgt spid="1026"/>
                                        </p:tgtEl>
                                      </p:cBhvr>
                                    </p:animEffect>
                                    <p:anim calcmode="lin" valueType="num">
                                      <p:cBhvr>
                                        <p:cTn id="38" dur="1000" fill="hold"/>
                                        <p:tgtEl>
                                          <p:spTgt spid="1026"/>
                                        </p:tgtEl>
                                        <p:attrNameLst>
                                          <p:attrName>ppt_x</p:attrName>
                                        </p:attrNameLst>
                                      </p:cBhvr>
                                      <p:tavLst>
                                        <p:tav tm="0">
                                          <p:val>
                                            <p:strVal val="#ppt_x"/>
                                          </p:val>
                                        </p:tav>
                                        <p:tav tm="100000">
                                          <p:val>
                                            <p:strVal val="#ppt_x"/>
                                          </p:val>
                                        </p:tav>
                                      </p:tavLst>
                                    </p:anim>
                                    <p:anim calcmode="lin" valueType="num">
                                      <p:cBhvr>
                                        <p:cTn id="39" dur="1000" fill="hold"/>
                                        <p:tgtEl>
                                          <p:spTgt spid="1026"/>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027"/>
                                        </p:tgtEl>
                                        <p:attrNameLst>
                                          <p:attrName>style.visibility</p:attrName>
                                        </p:attrNameLst>
                                      </p:cBhvr>
                                      <p:to>
                                        <p:strVal val="visible"/>
                                      </p:to>
                                    </p:set>
                                    <p:animEffect transition="in" filter="fade">
                                      <p:cBhvr>
                                        <p:cTn id="42" dur="1000"/>
                                        <p:tgtEl>
                                          <p:spTgt spid="1027"/>
                                        </p:tgtEl>
                                      </p:cBhvr>
                                    </p:animEffect>
                                    <p:anim calcmode="lin" valueType="num">
                                      <p:cBhvr>
                                        <p:cTn id="43" dur="1000" fill="hold"/>
                                        <p:tgtEl>
                                          <p:spTgt spid="1027"/>
                                        </p:tgtEl>
                                        <p:attrNameLst>
                                          <p:attrName>ppt_x</p:attrName>
                                        </p:attrNameLst>
                                      </p:cBhvr>
                                      <p:tavLst>
                                        <p:tav tm="0">
                                          <p:val>
                                            <p:strVal val="#ppt_x"/>
                                          </p:val>
                                        </p:tav>
                                        <p:tav tm="100000">
                                          <p:val>
                                            <p:strVal val="#ppt_x"/>
                                          </p:val>
                                        </p:tav>
                                      </p:tavLst>
                                    </p:anim>
                                    <p:anim calcmode="lin" valueType="num">
                                      <p:cBhvr>
                                        <p:cTn id="44" dur="1000" fill="hold"/>
                                        <p:tgtEl>
                                          <p:spTgt spid="1027"/>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12" grpId="0"/>
      <p:bldP spid="13" grpId="0"/>
      <p:bldP spid="14" grpId="0"/>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rot="16200000">
            <a:off x="-3198616" y="3191841"/>
            <a:ext cx="6858000" cy="474318"/>
          </a:xfrm>
          <a:prstGeom prst="rect">
            <a:avLst/>
          </a:prstGeom>
          <a:solidFill>
            <a:schemeClr val="bg1">
              <a:lumMod val="7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1800" b="1" dirty="0">
                <a:latin typeface="Arial Narrow" panose="020B0606020202030204" pitchFamily="34" charset="0"/>
                <a:ea typeface="Adobe Heiti Std R" pitchFamily="34" charset="-128"/>
                <a:cs typeface="Angsana New" panose="02020603050405020304" pitchFamily="18" charset="-34"/>
              </a:rPr>
              <a:t>R E L A C I O N E S    </a:t>
            </a:r>
            <a:r>
              <a:rPr lang="es-MX" sz="1800" b="1" dirty="0" err="1">
                <a:latin typeface="Arial Narrow" panose="020B0606020202030204" pitchFamily="34" charset="0"/>
                <a:ea typeface="Adobe Heiti Std R" pitchFamily="34" charset="-128"/>
                <a:cs typeface="Angsana New" panose="02020603050405020304" pitchFamily="18" charset="-34"/>
              </a:rPr>
              <a:t>S</a:t>
            </a:r>
            <a:r>
              <a:rPr lang="es-MX" sz="1800" b="1" dirty="0">
                <a:latin typeface="Arial Narrow" panose="020B0606020202030204" pitchFamily="34" charset="0"/>
                <a:ea typeface="Adobe Heiti Std R" pitchFamily="34" charset="-128"/>
                <a:cs typeface="Angsana New" panose="02020603050405020304" pitchFamily="18" charset="-34"/>
              </a:rPr>
              <a:t> I N É R G I C A S </a:t>
            </a:r>
          </a:p>
        </p:txBody>
      </p:sp>
      <p:pic>
        <p:nvPicPr>
          <p:cNvPr id="5" name="0 Imagen"/>
          <p:cNvPicPr/>
          <p:nvPr/>
        </p:nvPicPr>
        <p:blipFill rotWithShape="1">
          <a:blip r:embed="rId2" cstate="email">
            <a:extLst>
              <a:ext uri="{BEBA8EAE-BF5A-486C-A8C5-ECC9F3942E4B}">
                <a14:imgProps xmlns:a14="http://schemas.microsoft.com/office/drawing/2010/main">
                  <a14:imgLayer r:embed="rId3">
                    <a14:imgEffect>
                      <a14:sharpenSoften amount="4000"/>
                    </a14:imgEffect>
                    <a14:imgEffect>
                      <a14:brightnessContrast bright="20000"/>
                    </a14:imgEffect>
                  </a14:imgLayer>
                </a14:imgProps>
              </a:ext>
              <a:ext uri="{28A0092B-C50C-407E-A947-70E740481C1C}">
                <a14:useLocalDpi xmlns:a14="http://schemas.microsoft.com/office/drawing/2010/main"/>
              </a:ext>
            </a:extLst>
          </a:blip>
          <a:srcRect l="12754" r="11940"/>
          <a:stretch/>
        </p:blipFill>
        <p:spPr bwMode="auto">
          <a:xfrm>
            <a:off x="2267744" y="-42517"/>
            <a:ext cx="6889166" cy="5919789"/>
          </a:xfrm>
          <a:prstGeom prst="rect">
            <a:avLst/>
          </a:prstGeom>
          <a:ln>
            <a:noFill/>
          </a:ln>
          <a:extLst>
            <a:ext uri="{53640926-AAD7-44D8-BBD7-CCE9431645EC}">
              <a14:shadowObscured xmlns:a14="http://schemas.microsoft.com/office/drawing/2010/main"/>
            </a:ext>
          </a:extLst>
        </p:spPr>
      </p:pic>
      <p:sp>
        <p:nvSpPr>
          <p:cNvPr id="6" name="5 CuadroTexto"/>
          <p:cNvSpPr txBox="1"/>
          <p:nvPr/>
        </p:nvSpPr>
        <p:spPr>
          <a:xfrm>
            <a:off x="971600" y="6002124"/>
            <a:ext cx="3612869" cy="523220"/>
          </a:xfrm>
          <a:prstGeom prst="rect">
            <a:avLst/>
          </a:prstGeom>
          <a:noFill/>
        </p:spPr>
        <p:txBody>
          <a:bodyPr wrap="square" rtlCol="0">
            <a:spAutoFit/>
          </a:bodyPr>
          <a:lstStyle/>
          <a:p>
            <a:r>
              <a:rPr lang="es-MX" sz="2800" dirty="0">
                <a:latin typeface="Arial Narrow" panose="020B0606020202030204" pitchFamily="34" charset="0"/>
                <a:ea typeface="Adobe Heiti Std R" pitchFamily="34" charset="-128"/>
              </a:rPr>
              <a:t>Entorno del bosque</a:t>
            </a:r>
          </a:p>
        </p:txBody>
      </p:sp>
      <p:sp>
        <p:nvSpPr>
          <p:cNvPr id="7" name="1 Título"/>
          <p:cNvSpPr txBox="1">
            <a:spLocks/>
          </p:cNvSpPr>
          <p:nvPr/>
        </p:nvSpPr>
        <p:spPr>
          <a:xfrm rot="16200000">
            <a:off x="-721281" y="2816239"/>
            <a:ext cx="5800706" cy="177348"/>
          </a:xfrm>
          <a:prstGeom prst="rect">
            <a:avLst/>
          </a:prstGeom>
          <a:solidFill>
            <a:schemeClr val="bg1">
              <a:lumMod val="75000"/>
            </a:schemeClr>
          </a:solidFill>
        </p:spPr>
        <p:txBody>
          <a:bodyPr vert="horz" lIns="91440" tIns="45720" rIns="91440" bIns="45720" rtlCol="0" anchor="ctr">
            <a:normAutofit fontScale="4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MX" sz="1800" b="1" dirty="0">
              <a:latin typeface="Arial Narrow" panose="020B0606020202030204" pitchFamily="34" charset="0"/>
              <a:ea typeface="Adobe Heiti Std R" pitchFamily="34" charset="-128"/>
              <a:cs typeface="Angsana New" panose="02020603050405020304" pitchFamily="18" charset="-34"/>
            </a:endParaRPr>
          </a:p>
        </p:txBody>
      </p:sp>
      <p:sp>
        <p:nvSpPr>
          <p:cNvPr id="8" name="1 Título"/>
          <p:cNvSpPr txBox="1">
            <a:spLocks/>
          </p:cNvSpPr>
          <p:nvPr/>
        </p:nvSpPr>
        <p:spPr>
          <a:xfrm>
            <a:off x="1043608" y="6492014"/>
            <a:ext cx="8100391" cy="177346"/>
          </a:xfrm>
          <a:prstGeom prst="rect">
            <a:avLst/>
          </a:prstGeom>
          <a:solidFill>
            <a:schemeClr val="bg1">
              <a:lumMod val="75000"/>
            </a:schemeClr>
          </a:solidFill>
        </p:spPr>
        <p:txBody>
          <a:bodyPr vert="horz" lIns="91440" tIns="45720" rIns="91440" bIns="45720" rtlCol="0" anchor="ctr">
            <a:normAutofit fontScale="4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MX" sz="1800" b="1" dirty="0">
              <a:latin typeface="Arial Narrow" panose="020B0606020202030204" pitchFamily="34" charset="0"/>
              <a:ea typeface="Adobe Heiti Std R" pitchFamily="34" charset="-128"/>
              <a:cs typeface="Angsana New" panose="02020603050405020304" pitchFamily="18" charset="-34"/>
            </a:endParaRPr>
          </a:p>
        </p:txBody>
      </p:sp>
    </p:spTree>
    <p:extLst>
      <p:ext uri="{BB962C8B-B14F-4D97-AF65-F5344CB8AC3E}">
        <p14:creationId xmlns:p14="http://schemas.microsoft.com/office/powerpoint/2010/main" val="340716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22 Imagen"/>
          <p:cNvPicPr>
            <a:picLocks noChangeAspect="1"/>
          </p:cNvPicPr>
          <p:nvPr/>
        </p:nvPicPr>
        <p:blipFill>
          <a:blip r:embed="rId2">
            <a:extLst>
              <a:ext uri="{BEBA8EAE-BF5A-486C-A8C5-ECC9F3942E4B}">
                <a14:imgProps xmlns:a14="http://schemas.microsoft.com/office/drawing/2010/main">
                  <a14:imgLayer r:embed="rId3">
                    <a14:imgEffect>
                      <a14:brightnessContrast bright="2000" contrast="68000"/>
                    </a14:imgEffect>
                  </a14:imgLayer>
                </a14:imgProps>
              </a:ext>
              <a:ext uri="{28A0092B-C50C-407E-A947-70E740481C1C}">
                <a14:useLocalDpi xmlns:a14="http://schemas.microsoft.com/office/drawing/2010/main"/>
              </a:ext>
            </a:extLst>
          </a:blip>
          <a:stretch>
            <a:fillRect/>
          </a:stretch>
        </p:blipFill>
        <p:spPr>
          <a:xfrm>
            <a:off x="-6776" y="-27384"/>
            <a:ext cx="9150776" cy="6885384"/>
          </a:xfrm>
          <a:prstGeom prst="rect">
            <a:avLst/>
          </a:prstGeom>
        </p:spPr>
      </p:pic>
      <p:sp>
        <p:nvSpPr>
          <p:cNvPr id="20" name="19 Rectángulo redondeado"/>
          <p:cNvSpPr/>
          <p:nvPr/>
        </p:nvSpPr>
        <p:spPr>
          <a:xfrm>
            <a:off x="946782" y="2348880"/>
            <a:ext cx="7704856" cy="1296144"/>
          </a:xfrm>
          <a:prstGeom prst="roundRect">
            <a:avLst/>
          </a:prstGeom>
          <a:solidFill>
            <a:schemeClr val="accent3">
              <a:lumMod val="40000"/>
              <a:lumOff val="60000"/>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Arial Narrow" panose="020B0606020202030204" pitchFamily="34" charset="0"/>
            </a:endParaRPr>
          </a:p>
        </p:txBody>
      </p:sp>
      <p:sp>
        <p:nvSpPr>
          <p:cNvPr id="18" name="17 Rectángulo redondeado"/>
          <p:cNvSpPr/>
          <p:nvPr/>
        </p:nvSpPr>
        <p:spPr>
          <a:xfrm>
            <a:off x="971600" y="620688"/>
            <a:ext cx="7704856" cy="1512168"/>
          </a:xfrm>
          <a:prstGeom prst="roundRect">
            <a:avLst/>
          </a:prstGeom>
          <a:solidFill>
            <a:schemeClr val="accent3">
              <a:lumMod val="40000"/>
              <a:lumOff val="60000"/>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Arial Narrow" panose="020B0606020202030204" pitchFamily="34" charset="0"/>
            </a:endParaRPr>
          </a:p>
        </p:txBody>
      </p:sp>
      <p:sp>
        <p:nvSpPr>
          <p:cNvPr id="21" name="20 Rectángulo redondeado"/>
          <p:cNvSpPr/>
          <p:nvPr/>
        </p:nvSpPr>
        <p:spPr>
          <a:xfrm>
            <a:off x="971600" y="5229200"/>
            <a:ext cx="7704856" cy="1439664"/>
          </a:xfrm>
          <a:prstGeom prst="roundRect">
            <a:avLst/>
          </a:prstGeom>
          <a:solidFill>
            <a:schemeClr val="accent3">
              <a:lumMod val="40000"/>
              <a:lumOff val="60000"/>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Arial Narrow" panose="020B0606020202030204" pitchFamily="34" charset="0"/>
            </a:endParaRPr>
          </a:p>
        </p:txBody>
      </p:sp>
      <p:sp>
        <p:nvSpPr>
          <p:cNvPr id="19" name="18 Rectángulo redondeado"/>
          <p:cNvSpPr/>
          <p:nvPr/>
        </p:nvSpPr>
        <p:spPr>
          <a:xfrm>
            <a:off x="971600" y="3851132"/>
            <a:ext cx="7704856" cy="1152128"/>
          </a:xfrm>
          <a:prstGeom prst="roundRect">
            <a:avLst/>
          </a:prstGeom>
          <a:solidFill>
            <a:schemeClr val="accent3">
              <a:lumMod val="40000"/>
              <a:lumOff val="60000"/>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Arial Narrow" panose="020B0606020202030204" pitchFamily="34" charset="0"/>
            </a:endParaRPr>
          </a:p>
        </p:txBody>
      </p:sp>
      <p:sp>
        <p:nvSpPr>
          <p:cNvPr id="4" name="1 Título"/>
          <p:cNvSpPr txBox="1">
            <a:spLocks/>
          </p:cNvSpPr>
          <p:nvPr/>
        </p:nvSpPr>
        <p:spPr>
          <a:xfrm rot="16200000">
            <a:off x="-3212308" y="3178149"/>
            <a:ext cx="6885384" cy="474318"/>
          </a:xfrm>
          <a:prstGeom prst="rect">
            <a:avLst/>
          </a:prstGeom>
          <a:solidFill>
            <a:schemeClr val="bg1">
              <a:lumMod val="7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1800" b="1" dirty="0">
                <a:latin typeface="Arial Narrow" panose="020B0606020202030204" pitchFamily="34" charset="0"/>
                <a:ea typeface="Adobe Heiti Std R" pitchFamily="34" charset="-128"/>
                <a:cs typeface="Angsana New" panose="02020603050405020304" pitchFamily="18" charset="-34"/>
              </a:rPr>
              <a:t>R E L A C I O N E S   </a:t>
            </a:r>
            <a:r>
              <a:rPr lang="es-MX" sz="1800" b="1" dirty="0" err="1">
                <a:latin typeface="Arial Narrow" panose="020B0606020202030204" pitchFamily="34" charset="0"/>
                <a:ea typeface="Adobe Heiti Std R" pitchFamily="34" charset="-128"/>
                <a:cs typeface="Angsana New" panose="02020603050405020304" pitchFamily="18" charset="-34"/>
              </a:rPr>
              <a:t>S</a:t>
            </a:r>
            <a:r>
              <a:rPr lang="es-MX" sz="1800" b="1" dirty="0">
                <a:latin typeface="Arial Narrow" panose="020B0606020202030204" pitchFamily="34" charset="0"/>
                <a:ea typeface="Adobe Heiti Std R" pitchFamily="34" charset="-128"/>
                <a:cs typeface="Angsana New" panose="02020603050405020304" pitchFamily="18" charset="-34"/>
              </a:rPr>
              <a:t> I N É R G I C A S  </a:t>
            </a:r>
          </a:p>
        </p:txBody>
      </p:sp>
      <p:sp>
        <p:nvSpPr>
          <p:cNvPr id="5" name="1 Título"/>
          <p:cNvSpPr txBox="1">
            <a:spLocks/>
          </p:cNvSpPr>
          <p:nvPr/>
        </p:nvSpPr>
        <p:spPr>
          <a:xfrm>
            <a:off x="1115616" y="692696"/>
            <a:ext cx="3791606" cy="12961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a:latin typeface="Arial Narrow" panose="020B0606020202030204" pitchFamily="34" charset="0"/>
                <a:cs typeface="Angsana New" panose="02020603050405020304" pitchFamily="18" charset="-34"/>
              </a:rPr>
              <a:t>Sedentarismo</a:t>
            </a:r>
          </a:p>
          <a:p>
            <a:pPr algn="l"/>
            <a:r>
              <a:rPr lang="es-MX" sz="2400" dirty="0">
                <a:latin typeface="Arial Narrow" panose="020B0606020202030204" pitchFamily="34" charset="0"/>
                <a:cs typeface="Angsana New" panose="02020603050405020304" pitchFamily="18" charset="-34"/>
              </a:rPr>
              <a:t>Y obesidad</a:t>
            </a:r>
          </a:p>
        </p:txBody>
      </p:sp>
      <p:sp>
        <p:nvSpPr>
          <p:cNvPr id="6" name="1 Título"/>
          <p:cNvSpPr txBox="1">
            <a:spLocks/>
          </p:cNvSpPr>
          <p:nvPr/>
        </p:nvSpPr>
        <p:spPr>
          <a:xfrm>
            <a:off x="827584" y="-243408"/>
            <a:ext cx="7848872"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800" dirty="0">
                <a:latin typeface="Arial Narrow" panose="020B0606020202030204" pitchFamily="34" charset="0"/>
                <a:ea typeface="Adobe Heiti Std R" pitchFamily="34" charset="-128"/>
                <a:cs typeface="+mn-cs"/>
              </a:rPr>
              <a:t>FACTORES SOCIOCULTURALES ZMG</a:t>
            </a:r>
          </a:p>
        </p:txBody>
      </p:sp>
      <p:sp>
        <p:nvSpPr>
          <p:cNvPr id="10" name="1 Título"/>
          <p:cNvSpPr txBox="1">
            <a:spLocks/>
          </p:cNvSpPr>
          <p:nvPr/>
        </p:nvSpPr>
        <p:spPr>
          <a:xfrm>
            <a:off x="1068426" y="3779124"/>
            <a:ext cx="3791606" cy="12961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a:latin typeface="Arial Narrow" panose="020B0606020202030204" pitchFamily="34" charset="0"/>
                <a:cs typeface="Angsana New" panose="02020603050405020304" pitchFamily="18" charset="-34"/>
              </a:rPr>
              <a:t>Escasez de áreas verdes</a:t>
            </a:r>
          </a:p>
        </p:txBody>
      </p:sp>
      <p:sp>
        <p:nvSpPr>
          <p:cNvPr id="11" name="1 Título"/>
          <p:cNvSpPr txBox="1">
            <a:spLocks/>
          </p:cNvSpPr>
          <p:nvPr/>
        </p:nvSpPr>
        <p:spPr>
          <a:xfrm>
            <a:off x="1115616" y="2348880"/>
            <a:ext cx="3791606" cy="12961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a:latin typeface="Arial Narrow" panose="020B0606020202030204" pitchFamily="34" charset="0"/>
                <a:cs typeface="Angsana New" panose="02020603050405020304" pitchFamily="18" charset="-34"/>
              </a:rPr>
              <a:t>Economía débil</a:t>
            </a:r>
          </a:p>
        </p:txBody>
      </p:sp>
      <p:sp>
        <p:nvSpPr>
          <p:cNvPr id="12" name="1 Título"/>
          <p:cNvSpPr txBox="1">
            <a:spLocks/>
          </p:cNvSpPr>
          <p:nvPr/>
        </p:nvSpPr>
        <p:spPr>
          <a:xfrm>
            <a:off x="1187624" y="5517232"/>
            <a:ext cx="4536504" cy="730416"/>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a:latin typeface="Arial Narrow" panose="020B0606020202030204" pitchFamily="34" charset="0"/>
                <a:cs typeface="Angsana New" panose="02020603050405020304" pitchFamily="18" charset="-34"/>
              </a:rPr>
              <a:t>Recreación y uso de </a:t>
            </a:r>
          </a:p>
          <a:p>
            <a:pPr algn="l"/>
            <a:r>
              <a:rPr lang="es-MX" sz="2400" dirty="0">
                <a:latin typeface="Arial Narrow" panose="020B0606020202030204" pitchFamily="34" charset="0"/>
                <a:cs typeface="Angsana New" panose="02020603050405020304" pitchFamily="18" charset="-34"/>
              </a:rPr>
              <a:t>tiempo libre</a:t>
            </a:r>
          </a:p>
        </p:txBody>
      </p:sp>
      <p:sp>
        <p:nvSpPr>
          <p:cNvPr id="13" name="1 Título"/>
          <p:cNvSpPr txBox="1">
            <a:spLocks/>
          </p:cNvSpPr>
          <p:nvPr/>
        </p:nvSpPr>
        <p:spPr>
          <a:xfrm>
            <a:off x="4572000" y="5301208"/>
            <a:ext cx="4536504" cy="16661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a:latin typeface="Arial Narrow" panose="020B0606020202030204" pitchFamily="34" charset="0"/>
                <a:cs typeface="Angsana New" panose="02020603050405020304" pitchFamily="18" charset="-34"/>
              </a:rPr>
              <a:t>Más horas laborales del mundo</a:t>
            </a:r>
            <a:r>
              <a:rPr lang="es-MX" sz="2400" baseline="30000" dirty="0">
                <a:latin typeface="Arial Narrow" panose="020B0606020202030204" pitchFamily="34" charset="0"/>
                <a:cs typeface="Angsana New" panose="02020603050405020304" pitchFamily="18" charset="-34"/>
              </a:rPr>
              <a:t>4</a:t>
            </a:r>
          </a:p>
          <a:p>
            <a:pPr algn="l"/>
            <a:r>
              <a:rPr lang="es-MX" sz="2400" dirty="0">
                <a:latin typeface="Arial Narrow" panose="020B0606020202030204" pitchFamily="34" charset="0"/>
                <a:cs typeface="Angsana New" panose="02020603050405020304" pitchFamily="18" charset="-34"/>
              </a:rPr>
              <a:t>Tiempos de desplazamiento</a:t>
            </a:r>
          </a:p>
          <a:p>
            <a:pPr algn="l"/>
            <a:r>
              <a:rPr lang="es-MX" sz="2400" dirty="0">
                <a:latin typeface="Arial Narrow" panose="020B0606020202030204" pitchFamily="34" charset="0"/>
                <a:cs typeface="Angsana New" panose="02020603050405020304" pitchFamily="18" charset="-34"/>
              </a:rPr>
              <a:t>Tipo de recreación</a:t>
            </a:r>
          </a:p>
          <a:p>
            <a:pPr algn="l"/>
            <a:endParaRPr lang="es-MX" sz="2400" dirty="0">
              <a:latin typeface="Arial Narrow" panose="020B0606020202030204" pitchFamily="34" charset="0"/>
              <a:cs typeface="Angsana New" panose="02020603050405020304" pitchFamily="18" charset="-34"/>
            </a:endParaRPr>
          </a:p>
        </p:txBody>
      </p:sp>
      <p:sp>
        <p:nvSpPr>
          <p:cNvPr id="14" name="1 Título"/>
          <p:cNvSpPr txBox="1">
            <a:spLocks/>
          </p:cNvSpPr>
          <p:nvPr/>
        </p:nvSpPr>
        <p:spPr>
          <a:xfrm>
            <a:off x="4115134" y="2266956"/>
            <a:ext cx="4536504" cy="16661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a:latin typeface="Arial Narrow" panose="020B0606020202030204" pitchFamily="34" charset="0"/>
                <a:cs typeface="Angsana New" panose="02020603050405020304" pitchFamily="18" charset="-34"/>
              </a:rPr>
              <a:t>77% de la población es vulnerable</a:t>
            </a:r>
          </a:p>
          <a:p>
            <a:pPr algn="l"/>
            <a:r>
              <a:rPr lang="es-MX" sz="2400" dirty="0">
                <a:latin typeface="Arial Narrow" panose="020B0606020202030204" pitchFamily="34" charset="0"/>
                <a:cs typeface="Angsana New" panose="02020603050405020304" pitchFamily="18" charset="-34"/>
              </a:rPr>
              <a:t>Ingreso promedio per cápita bajo</a:t>
            </a:r>
          </a:p>
          <a:p>
            <a:pPr algn="l"/>
            <a:r>
              <a:rPr lang="es-MX" sz="2400" dirty="0">
                <a:latin typeface="Arial Narrow" panose="020B0606020202030204" pitchFamily="34" charset="0"/>
                <a:cs typeface="Angsana New" panose="02020603050405020304" pitchFamily="18" charset="-34"/>
              </a:rPr>
              <a:t>15% puede ahorrar.</a:t>
            </a:r>
            <a:r>
              <a:rPr lang="es-MX" sz="2400" baseline="30000" dirty="0">
                <a:latin typeface="Arial Narrow" panose="020B0606020202030204" pitchFamily="34" charset="0"/>
                <a:cs typeface="Angsana New" panose="02020603050405020304" pitchFamily="18" charset="-34"/>
              </a:rPr>
              <a:t>3</a:t>
            </a:r>
          </a:p>
          <a:p>
            <a:pPr algn="l"/>
            <a:endParaRPr lang="es-MX" sz="2400" dirty="0">
              <a:latin typeface="Arial Narrow" panose="020B0606020202030204" pitchFamily="34" charset="0"/>
              <a:cs typeface="Angsana New" panose="02020603050405020304" pitchFamily="18" charset="-34"/>
            </a:endParaRPr>
          </a:p>
        </p:txBody>
      </p:sp>
      <p:sp>
        <p:nvSpPr>
          <p:cNvPr id="15" name="1 Título"/>
          <p:cNvSpPr txBox="1">
            <a:spLocks/>
          </p:cNvSpPr>
          <p:nvPr/>
        </p:nvSpPr>
        <p:spPr>
          <a:xfrm>
            <a:off x="4644008" y="3779124"/>
            <a:ext cx="4536504" cy="16661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a:latin typeface="Arial Narrow" panose="020B0606020202030204" pitchFamily="34" charset="0"/>
                <a:cs typeface="Angsana New" panose="02020603050405020304" pitchFamily="18" charset="-34"/>
              </a:rPr>
              <a:t>OMS 10m2/habitante</a:t>
            </a:r>
          </a:p>
          <a:p>
            <a:pPr algn="l"/>
            <a:r>
              <a:rPr lang="es-MX" sz="2400" dirty="0">
                <a:latin typeface="Arial Narrow" panose="020B0606020202030204" pitchFamily="34" charset="0"/>
                <a:cs typeface="Angsana New" panose="02020603050405020304" pitchFamily="18" charset="-34"/>
              </a:rPr>
              <a:t>Guadalajara=2.49m2</a:t>
            </a:r>
            <a:r>
              <a:rPr lang="es-MX" sz="2400" baseline="30000" dirty="0">
                <a:latin typeface="Arial Narrow" panose="020B0606020202030204" pitchFamily="34" charset="0"/>
                <a:cs typeface="Angsana New" panose="02020603050405020304" pitchFamily="18" charset="-34"/>
              </a:rPr>
              <a:t>2</a:t>
            </a:r>
          </a:p>
          <a:p>
            <a:pPr algn="l"/>
            <a:endParaRPr lang="es-MX" sz="2400" dirty="0">
              <a:latin typeface="Arial Narrow" panose="020B0606020202030204" pitchFamily="34" charset="0"/>
              <a:cs typeface="Angsana New" panose="02020603050405020304" pitchFamily="18" charset="-34"/>
            </a:endParaRPr>
          </a:p>
        </p:txBody>
      </p:sp>
      <p:sp>
        <p:nvSpPr>
          <p:cNvPr id="17" name="1 Título"/>
          <p:cNvSpPr txBox="1">
            <a:spLocks/>
          </p:cNvSpPr>
          <p:nvPr/>
        </p:nvSpPr>
        <p:spPr>
          <a:xfrm>
            <a:off x="4572000" y="432048"/>
            <a:ext cx="4536504" cy="21328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a:latin typeface="Arial Narrow" panose="020B0606020202030204" pitchFamily="34" charset="0"/>
                <a:cs typeface="Angsana New" panose="02020603050405020304" pitchFamily="18" charset="-34"/>
              </a:rPr>
              <a:t>70% de adultos con problemas relacionados a obesidad </a:t>
            </a:r>
          </a:p>
          <a:p>
            <a:pPr algn="l"/>
            <a:r>
              <a:rPr lang="es-MX" sz="2400" dirty="0">
                <a:latin typeface="Arial Narrow" panose="020B0606020202030204" pitchFamily="34" charset="0"/>
                <a:cs typeface="Angsana New" panose="02020603050405020304" pitchFamily="18" charset="-34"/>
              </a:rPr>
              <a:t>14 tipos de enfermedades</a:t>
            </a:r>
          </a:p>
          <a:p>
            <a:pPr algn="l"/>
            <a:r>
              <a:rPr lang="es-MX" sz="2400" dirty="0">
                <a:latin typeface="Arial Narrow" panose="020B0606020202030204" pitchFamily="34" charset="0"/>
                <a:cs typeface="Angsana New" panose="02020603050405020304" pitchFamily="18" charset="-34"/>
              </a:rPr>
              <a:t>Costos 2017: 15,500mmd</a:t>
            </a:r>
            <a:r>
              <a:rPr lang="es-MX" sz="2400" baseline="30000" dirty="0">
                <a:latin typeface="Arial Narrow" panose="020B0606020202030204" pitchFamily="34" charset="0"/>
                <a:cs typeface="Angsana New" panose="02020603050405020304" pitchFamily="18" charset="-34"/>
              </a:rPr>
              <a:t>1 </a:t>
            </a:r>
            <a:r>
              <a:rPr lang="es-MX" sz="2400" dirty="0">
                <a:latin typeface="Arial Narrow" panose="020B0606020202030204" pitchFamily="34" charset="0"/>
                <a:cs typeface="Angsana New" panose="02020603050405020304" pitchFamily="18" charset="-34"/>
              </a:rPr>
              <a:t>Mx.</a:t>
            </a:r>
            <a:endParaRPr lang="es-MX" sz="2400" baseline="30000" dirty="0">
              <a:latin typeface="Arial Narrow" panose="020B0606020202030204" pitchFamily="34" charset="0"/>
              <a:cs typeface="Angsana New" panose="02020603050405020304" pitchFamily="18" charset="-34"/>
            </a:endParaRPr>
          </a:p>
          <a:p>
            <a:pPr algn="l"/>
            <a:endParaRPr lang="es-MX" sz="2400" baseline="30000" dirty="0">
              <a:latin typeface="Arial Narrow" panose="020B0606020202030204" pitchFamily="34" charset="0"/>
              <a:cs typeface="Angsana New" panose="02020603050405020304" pitchFamily="18" charset="-34"/>
            </a:endParaRPr>
          </a:p>
        </p:txBody>
      </p:sp>
    </p:spTree>
    <p:extLst>
      <p:ext uri="{BB962C8B-B14F-4D97-AF65-F5344CB8AC3E}">
        <p14:creationId xmlns:p14="http://schemas.microsoft.com/office/powerpoint/2010/main" val="191445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0"/>
                                        <p:tgtEl>
                                          <p:spTgt spid="11"/>
                                        </p:tgtEl>
                                      </p:cBhvr>
                                    </p:animEffect>
                                    <p:anim calcmode="lin" valueType="num">
                                      <p:cBhvr>
                                        <p:cTn id="53" dur="1000" fill="hold"/>
                                        <p:tgtEl>
                                          <p:spTgt spid="11"/>
                                        </p:tgtEl>
                                        <p:attrNameLst>
                                          <p:attrName>ppt_x</p:attrName>
                                        </p:attrNameLst>
                                      </p:cBhvr>
                                      <p:tavLst>
                                        <p:tav tm="0">
                                          <p:val>
                                            <p:strVal val="#ppt_x"/>
                                          </p:val>
                                        </p:tav>
                                        <p:tav tm="100000">
                                          <p:val>
                                            <p:strVal val="#ppt_x"/>
                                          </p:val>
                                        </p:tav>
                                      </p:tavLst>
                                    </p:anim>
                                    <p:anim calcmode="lin" valueType="num">
                                      <p:cBhvr>
                                        <p:cTn id="54" dur="1000" fill="hold"/>
                                        <p:tgtEl>
                                          <p:spTgt spid="1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1000"/>
                                        <p:tgtEl>
                                          <p:spTgt spid="12"/>
                                        </p:tgtEl>
                                      </p:cBhvr>
                                    </p:animEffect>
                                    <p:anim calcmode="lin" valueType="num">
                                      <p:cBhvr>
                                        <p:cTn id="58" dur="1000" fill="hold"/>
                                        <p:tgtEl>
                                          <p:spTgt spid="12"/>
                                        </p:tgtEl>
                                        <p:attrNameLst>
                                          <p:attrName>ppt_x</p:attrName>
                                        </p:attrNameLst>
                                      </p:cBhvr>
                                      <p:tavLst>
                                        <p:tav tm="0">
                                          <p:val>
                                            <p:strVal val="#ppt_x"/>
                                          </p:val>
                                        </p:tav>
                                        <p:tav tm="100000">
                                          <p:val>
                                            <p:strVal val="#ppt_x"/>
                                          </p:val>
                                        </p:tav>
                                      </p:tavLst>
                                    </p:anim>
                                    <p:anim calcmode="lin" valueType="num">
                                      <p:cBhvr>
                                        <p:cTn id="59" dur="1000" fill="hold"/>
                                        <p:tgtEl>
                                          <p:spTgt spid="1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1000"/>
                                        <p:tgtEl>
                                          <p:spTgt spid="13"/>
                                        </p:tgtEl>
                                      </p:cBhvr>
                                    </p:animEffect>
                                    <p:anim calcmode="lin" valueType="num">
                                      <p:cBhvr>
                                        <p:cTn id="63" dur="1000" fill="hold"/>
                                        <p:tgtEl>
                                          <p:spTgt spid="13"/>
                                        </p:tgtEl>
                                        <p:attrNameLst>
                                          <p:attrName>ppt_x</p:attrName>
                                        </p:attrNameLst>
                                      </p:cBhvr>
                                      <p:tavLst>
                                        <p:tav tm="0">
                                          <p:val>
                                            <p:strVal val="#ppt_x"/>
                                          </p:val>
                                        </p:tav>
                                        <p:tav tm="100000">
                                          <p:val>
                                            <p:strVal val="#ppt_x"/>
                                          </p:val>
                                        </p:tav>
                                      </p:tavLst>
                                    </p:anim>
                                    <p:anim calcmode="lin" valueType="num">
                                      <p:cBhvr>
                                        <p:cTn id="64" dur="1000" fill="hold"/>
                                        <p:tgtEl>
                                          <p:spTgt spid="13"/>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1000"/>
                                        <p:tgtEl>
                                          <p:spTgt spid="14"/>
                                        </p:tgtEl>
                                      </p:cBhvr>
                                    </p:animEffect>
                                    <p:anim calcmode="lin" valueType="num">
                                      <p:cBhvr>
                                        <p:cTn id="68" dur="1000" fill="hold"/>
                                        <p:tgtEl>
                                          <p:spTgt spid="14"/>
                                        </p:tgtEl>
                                        <p:attrNameLst>
                                          <p:attrName>ppt_x</p:attrName>
                                        </p:attrNameLst>
                                      </p:cBhvr>
                                      <p:tavLst>
                                        <p:tav tm="0">
                                          <p:val>
                                            <p:strVal val="#ppt_x"/>
                                          </p:val>
                                        </p:tav>
                                        <p:tav tm="100000">
                                          <p:val>
                                            <p:strVal val="#ppt_x"/>
                                          </p:val>
                                        </p:tav>
                                      </p:tavLst>
                                    </p:anim>
                                    <p:anim calcmode="lin" valueType="num">
                                      <p:cBhvr>
                                        <p:cTn id="69" dur="1000" fill="hold"/>
                                        <p:tgtEl>
                                          <p:spTgt spid="14"/>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fade">
                                      <p:cBhvr>
                                        <p:cTn id="72" dur="1000"/>
                                        <p:tgtEl>
                                          <p:spTgt spid="15"/>
                                        </p:tgtEl>
                                      </p:cBhvr>
                                    </p:animEffect>
                                    <p:anim calcmode="lin" valueType="num">
                                      <p:cBhvr>
                                        <p:cTn id="73" dur="1000" fill="hold"/>
                                        <p:tgtEl>
                                          <p:spTgt spid="15"/>
                                        </p:tgtEl>
                                        <p:attrNameLst>
                                          <p:attrName>ppt_x</p:attrName>
                                        </p:attrNameLst>
                                      </p:cBhvr>
                                      <p:tavLst>
                                        <p:tav tm="0">
                                          <p:val>
                                            <p:strVal val="#ppt_x"/>
                                          </p:val>
                                        </p:tav>
                                        <p:tav tm="100000">
                                          <p:val>
                                            <p:strVal val="#ppt_x"/>
                                          </p:val>
                                        </p:tav>
                                      </p:tavLst>
                                    </p:anim>
                                    <p:anim calcmode="lin" valueType="num">
                                      <p:cBhvr>
                                        <p:cTn id="74" dur="1000" fill="hold"/>
                                        <p:tgtEl>
                                          <p:spTgt spid="15"/>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1000"/>
                                        <p:tgtEl>
                                          <p:spTgt spid="17"/>
                                        </p:tgtEl>
                                      </p:cBhvr>
                                    </p:animEffect>
                                    <p:anim calcmode="lin" valueType="num">
                                      <p:cBhvr>
                                        <p:cTn id="78" dur="1000" fill="hold"/>
                                        <p:tgtEl>
                                          <p:spTgt spid="17"/>
                                        </p:tgtEl>
                                        <p:attrNameLst>
                                          <p:attrName>ppt_x</p:attrName>
                                        </p:attrNameLst>
                                      </p:cBhvr>
                                      <p:tavLst>
                                        <p:tav tm="0">
                                          <p:val>
                                            <p:strVal val="#ppt_x"/>
                                          </p:val>
                                        </p:tav>
                                        <p:tav tm="100000">
                                          <p:val>
                                            <p:strVal val="#ppt_x"/>
                                          </p:val>
                                        </p:tav>
                                      </p:tavLst>
                                    </p:anim>
                                    <p:anim calcmode="lin" valueType="num">
                                      <p:cBhvr>
                                        <p:cTn id="7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8" grpId="0" animBg="1"/>
      <p:bldP spid="21" grpId="0" animBg="1"/>
      <p:bldP spid="19" grpId="0" animBg="1"/>
      <p:bldP spid="4" grpId="0" animBg="1"/>
      <p:bldP spid="5" grpId="0"/>
      <p:bldP spid="6" grpId="0"/>
      <p:bldP spid="10" grpId="0"/>
      <p:bldP spid="11" grpId="0"/>
      <p:bldP spid="12" grpId="0"/>
      <p:bldP spid="13" grpId="0"/>
      <p:bldP spid="14" grpId="0"/>
      <p:bldP spid="15"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292080" y="852736"/>
            <a:ext cx="3348372" cy="501749"/>
          </a:xfrm>
        </p:spPr>
        <p:txBody>
          <a:bodyPr>
            <a:normAutofit fontScale="90000"/>
          </a:bodyPr>
          <a:lstStyle/>
          <a:p>
            <a:r>
              <a:rPr lang="es-MX" sz="2000" dirty="0">
                <a:latin typeface="Arial Narrow" panose="020B0606020202030204" pitchFamily="34" charset="0"/>
                <a:ea typeface="Adobe Heiti Std R" pitchFamily="34" charset="-128"/>
                <a:cs typeface="Angsana New" panose="02020603050405020304" pitchFamily="18" charset="-34"/>
              </a:rPr>
              <a:t>C O M U N I C A C I </a:t>
            </a:r>
            <a:r>
              <a:rPr lang="es-MX" sz="2000" dirty="0" err="1">
                <a:latin typeface="Arial Narrow" panose="020B0606020202030204" pitchFamily="34" charset="0"/>
                <a:ea typeface="Adobe Heiti Std R" pitchFamily="34" charset="-128"/>
                <a:cs typeface="Angsana New" panose="02020603050405020304" pitchFamily="18" charset="-34"/>
              </a:rPr>
              <a:t>Ó</a:t>
            </a:r>
            <a:r>
              <a:rPr lang="es-MX" sz="2000" dirty="0">
                <a:latin typeface="Arial Narrow" panose="020B0606020202030204" pitchFamily="34" charset="0"/>
                <a:ea typeface="Adobe Heiti Std R" pitchFamily="34" charset="-128"/>
                <a:cs typeface="Angsana New" panose="02020603050405020304" pitchFamily="18" charset="-34"/>
              </a:rPr>
              <a:t> N   Y              U R B A N I Z A C I O N  </a:t>
            </a:r>
          </a:p>
        </p:txBody>
      </p:sp>
      <p:sp>
        <p:nvSpPr>
          <p:cNvPr id="8" name="1 Título"/>
          <p:cNvSpPr txBox="1">
            <a:spLocks/>
          </p:cNvSpPr>
          <p:nvPr/>
        </p:nvSpPr>
        <p:spPr>
          <a:xfrm>
            <a:off x="4355976" y="2871307"/>
            <a:ext cx="4680520" cy="1800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MX" dirty="0">
              <a:latin typeface="Arial Narrow" panose="020B0606020202030204" pitchFamily="34" charset="0"/>
              <a:cs typeface="Angsana New" panose="02020603050405020304" pitchFamily="18" charset="-34"/>
            </a:endParaRPr>
          </a:p>
        </p:txBody>
      </p:sp>
      <p:sp>
        <p:nvSpPr>
          <p:cNvPr id="14" name="1 Título"/>
          <p:cNvSpPr txBox="1">
            <a:spLocks/>
          </p:cNvSpPr>
          <p:nvPr/>
        </p:nvSpPr>
        <p:spPr>
          <a:xfrm rot="16200000">
            <a:off x="-3198615" y="3191841"/>
            <a:ext cx="6858000" cy="474318"/>
          </a:xfrm>
          <a:prstGeom prst="rect">
            <a:avLst/>
          </a:prstGeom>
          <a:solidFill>
            <a:schemeClr val="bg1">
              <a:lumMod val="7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1800" b="1" dirty="0">
                <a:latin typeface="Arial Narrow" panose="020B0606020202030204" pitchFamily="34" charset="0"/>
                <a:ea typeface="Adobe Heiti Std R" pitchFamily="34" charset="-128"/>
                <a:cs typeface="Angsana New" panose="02020603050405020304" pitchFamily="18" charset="-34"/>
              </a:rPr>
              <a:t>R E L A C I O N E S   </a:t>
            </a:r>
            <a:r>
              <a:rPr lang="es-MX" sz="1800" b="1" dirty="0" err="1">
                <a:latin typeface="Arial Narrow" panose="020B0606020202030204" pitchFamily="34" charset="0"/>
                <a:ea typeface="Adobe Heiti Std R" pitchFamily="34" charset="-128"/>
                <a:cs typeface="Angsana New" panose="02020603050405020304" pitchFamily="18" charset="-34"/>
              </a:rPr>
              <a:t>S</a:t>
            </a:r>
            <a:r>
              <a:rPr lang="es-MX" sz="1800" b="1" dirty="0">
                <a:latin typeface="Arial Narrow" panose="020B0606020202030204" pitchFamily="34" charset="0"/>
                <a:ea typeface="Adobe Heiti Std R" pitchFamily="34" charset="-128"/>
                <a:cs typeface="Angsana New" panose="02020603050405020304" pitchFamily="18" charset="-34"/>
              </a:rPr>
              <a:t> I N É R G I C A S </a:t>
            </a:r>
          </a:p>
        </p:txBody>
      </p:sp>
      <p:pic>
        <p:nvPicPr>
          <p:cNvPr id="25" name="3 Marcador de contenido"/>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7545" y="836712"/>
            <a:ext cx="4176463" cy="3429001"/>
          </a:xfrm>
          <a:prstGeom prst="rect">
            <a:avLst/>
          </a:prstGeom>
        </p:spPr>
      </p:pic>
      <p:sp>
        <p:nvSpPr>
          <p:cNvPr id="27" name="26 Rectángulo"/>
          <p:cNvSpPr/>
          <p:nvPr/>
        </p:nvSpPr>
        <p:spPr>
          <a:xfrm>
            <a:off x="4716016" y="3137647"/>
            <a:ext cx="4423304" cy="646331"/>
          </a:xfrm>
          <a:prstGeom prst="rect">
            <a:avLst/>
          </a:prstGeom>
        </p:spPr>
        <p:txBody>
          <a:bodyPr wrap="square">
            <a:spAutoFit/>
          </a:bodyPr>
          <a:lstStyle/>
          <a:p>
            <a:pPr algn="just"/>
            <a:r>
              <a:rPr lang="es-MX" dirty="0">
                <a:latin typeface="Arial Narrow" panose="020B0606020202030204" pitchFamily="34" charset="0"/>
                <a:cs typeface="Angsana New" panose="02020603050405020304" pitchFamily="18" charset="-34"/>
              </a:rPr>
              <a:t>Los desarrollos incumplen con el </a:t>
            </a:r>
            <a:r>
              <a:rPr lang="es-MX" dirty="0">
                <a:solidFill>
                  <a:schemeClr val="accent6">
                    <a:lumMod val="75000"/>
                  </a:schemeClr>
                </a:solidFill>
                <a:latin typeface="Arial Narrow" panose="020B0606020202030204" pitchFamily="34" charset="0"/>
                <a:cs typeface="Angsana New" panose="02020603050405020304" pitchFamily="18" charset="-34"/>
              </a:rPr>
              <a:t>equipamiento necesario</a:t>
            </a:r>
            <a:r>
              <a:rPr lang="es-MX" dirty="0">
                <a:latin typeface="Arial Narrow" panose="020B0606020202030204" pitchFamily="34" charset="0"/>
                <a:cs typeface="Angsana New" panose="02020603050405020304" pitchFamily="18" charset="-34"/>
              </a:rPr>
              <a:t> para la conservación del bosque.</a:t>
            </a:r>
          </a:p>
        </p:txBody>
      </p:sp>
      <p:sp>
        <p:nvSpPr>
          <p:cNvPr id="48" name="1 Título"/>
          <p:cNvSpPr txBox="1">
            <a:spLocks/>
          </p:cNvSpPr>
          <p:nvPr/>
        </p:nvSpPr>
        <p:spPr>
          <a:xfrm>
            <a:off x="4708208" y="3573016"/>
            <a:ext cx="4328288" cy="80834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s-MX" sz="1800" dirty="0">
                <a:latin typeface="Arial Narrow" panose="020B0606020202030204" pitchFamily="34" charset="0"/>
                <a:cs typeface="Angsana New" panose="02020603050405020304" pitchFamily="18" charset="-34"/>
              </a:rPr>
              <a:t>Disminución de intercambio genético y de biodiversidad</a:t>
            </a:r>
          </a:p>
        </p:txBody>
      </p:sp>
      <p:sp>
        <p:nvSpPr>
          <p:cNvPr id="43" name="42 CuadroTexto"/>
          <p:cNvSpPr txBox="1"/>
          <p:nvPr/>
        </p:nvSpPr>
        <p:spPr>
          <a:xfrm>
            <a:off x="959131" y="25460"/>
            <a:ext cx="3612869" cy="523220"/>
          </a:xfrm>
          <a:prstGeom prst="rect">
            <a:avLst/>
          </a:prstGeom>
          <a:noFill/>
        </p:spPr>
        <p:txBody>
          <a:bodyPr wrap="square" rtlCol="0">
            <a:spAutoFit/>
          </a:bodyPr>
          <a:lstStyle/>
          <a:p>
            <a:r>
              <a:rPr lang="es-MX" sz="2800" dirty="0">
                <a:latin typeface="Arial Narrow" panose="020B0606020202030204" pitchFamily="34" charset="0"/>
                <a:ea typeface="Adobe Heiti Std R" pitchFamily="34" charset="-128"/>
              </a:rPr>
              <a:t>Entorno del bosque</a:t>
            </a:r>
          </a:p>
        </p:txBody>
      </p:sp>
      <p:sp>
        <p:nvSpPr>
          <p:cNvPr id="45" name="1 Título"/>
          <p:cNvSpPr txBox="1">
            <a:spLocks/>
          </p:cNvSpPr>
          <p:nvPr/>
        </p:nvSpPr>
        <p:spPr>
          <a:xfrm>
            <a:off x="1038929" y="551179"/>
            <a:ext cx="8100391" cy="177346"/>
          </a:xfrm>
          <a:prstGeom prst="rect">
            <a:avLst/>
          </a:prstGeom>
          <a:solidFill>
            <a:schemeClr val="bg1">
              <a:lumMod val="75000"/>
            </a:schemeClr>
          </a:solidFill>
        </p:spPr>
        <p:txBody>
          <a:bodyPr vert="horz" lIns="91440" tIns="45720" rIns="91440" bIns="45720" rtlCol="0" anchor="ctr">
            <a:normAutofit fontScale="4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MX" sz="1800" b="1" dirty="0">
              <a:latin typeface="Arial Narrow" panose="020B0606020202030204" pitchFamily="34" charset="0"/>
              <a:ea typeface="Adobe Heiti Std R" pitchFamily="34" charset="-128"/>
              <a:cs typeface="Angsana New" panose="02020603050405020304" pitchFamily="18" charset="-34"/>
            </a:endParaRPr>
          </a:p>
        </p:txBody>
      </p:sp>
      <p:sp>
        <p:nvSpPr>
          <p:cNvPr id="47" name="1 Título"/>
          <p:cNvSpPr txBox="1">
            <a:spLocks/>
          </p:cNvSpPr>
          <p:nvPr/>
        </p:nvSpPr>
        <p:spPr>
          <a:xfrm>
            <a:off x="4716016" y="1479722"/>
            <a:ext cx="4357985" cy="10081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s-MX" sz="1800" dirty="0">
                <a:latin typeface="Arial Narrow" panose="020B0606020202030204" pitchFamily="34" charset="0"/>
                <a:cs typeface="Angsana New" panose="02020603050405020304" pitchFamily="18" charset="-34"/>
              </a:rPr>
              <a:t>El </a:t>
            </a:r>
            <a:r>
              <a:rPr lang="es-MX" sz="1800" dirty="0">
                <a:solidFill>
                  <a:schemeClr val="accent6">
                    <a:lumMod val="75000"/>
                  </a:schemeClr>
                </a:solidFill>
                <a:latin typeface="Arial Narrow" panose="020B0606020202030204" pitchFamily="34" charset="0"/>
                <a:cs typeface="Angsana New" panose="02020603050405020304" pitchFamily="18" charset="-34"/>
              </a:rPr>
              <a:t>sector inmobiliario </a:t>
            </a:r>
            <a:r>
              <a:rPr lang="es-MX" sz="1800" dirty="0">
                <a:latin typeface="Arial Narrow" panose="020B0606020202030204" pitchFamily="34" charset="0"/>
                <a:cs typeface="Angsana New" panose="02020603050405020304" pitchFamily="18" charset="-34"/>
              </a:rPr>
              <a:t>es una de las </a:t>
            </a:r>
            <a:r>
              <a:rPr lang="es-MX" sz="1800" dirty="0">
                <a:solidFill>
                  <a:schemeClr val="accent6">
                    <a:lumMod val="75000"/>
                  </a:schemeClr>
                </a:solidFill>
                <a:latin typeface="Arial Narrow" panose="020B0606020202030204" pitchFamily="34" charset="0"/>
                <a:cs typeface="Angsana New" panose="02020603050405020304" pitchFamily="18" charset="-34"/>
              </a:rPr>
              <a:t>amenazas</a:t>
            </a:r>
            <a:r>
              <a:rPr lang="es-MX" sz="1800" dirty="0">
                <a:latin typeface="Arial Narrow" panose="020B0606020202030204" pitchFamily="34" charset="0"/>
                <a:cs typeface="Angsana New" panose="02020603050405020304" pitchFamily="18" charset="-34"/>
              </a:rPr>
              <a:t> más fuertes que enfrenta el bosque, al no generarse espacios de amortiguamiento entre los desarrollos y el bosque</a:t>
            </a:r>
            <a:r>
              <a:rPr lang="es-MX" sz="1800" dirty="0">
                <a:solidFill>
                  <a:schemeClr val="accent6">
                    <a:lumMod val="75000"/>
                  </a:schemeClr>
                </a:solidFill>
                <a:latin typeface="Arial Narrow" panose="020B0606020202030204" pitchFamily="34" charset="0"/>
                <a:cs typeface="Angsana New" panose="02020603050405020304" pitchFamily="18" charset="-34"/>
              </a:rPr>
              <a:t>.</a:t>
            </a:r>
          </a:p>
        </p:txBody>
      </p:sp>
      <p:sp>
        <p:nvSpPr>
          <p:cNvPr id="50" name="1 Título"/>
          <p:cNvSpPr txBox="1">
            <a:spLocks/>
          </p:cNvSpPr>
          <p:nvPr/>
        </p:nvSpPr>
        <p:spPr>
          <a:xfrm>
            <a:off x="4716016" y="2415826"/>
            <a:ext cx="4328288" cy="80834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s-MX" sz="1800" dirty="0">
                <a:latin typeface="Arial Narrow" panose="020B0606020202030204" pitchFamily="34" charset="0"/>
                <a:cs typeface="Angsana New" panose="02020603050405020304" pitchFamily="18" charset="-34"/>
              </a:rPr>
              <a:t>Cada año el bosque presenta </a:t>
            </a:r>
            <a:r>
              <a:rPr lang="es-MX" sz="1800" dirty="0">
                <a:solidFill>
                  <a:schemeClr val="accent6">
                    <a:lumMod val="75000"/>
                  </a:schemeClr>
                </a:solidFill>
                <a:latin typeface="Arial Narrow" panose="020B0606020202030204" pitchFamily="34" charset="0"/>
                <a:cs typeface="Angsana New" panose="02020603050405020304" pitchFamily="18" charset="-34"/>
              </a:rPr>
              <a:t>invasiones</a:t>
            </a:r>
            <a:r>
              <a:rPr lang="es-MX" sz="1800" dirty="0">
                <a:latin typeface="Arial Narrow" panose="020B0606020202030204" pitchFamily="34" charset="0"/>
                <a:cs typeface="Angsana New" panose="02020603050405020304" pitchFamily="18" charset="-34"/>
              </a:rPr>
              <a:t> que reducen significativamente su perímetro.</a:t>
            </a:r>
          </a:p>
        </p:txBody>
      </p:sp>
      <p:pic>
        <p:nvPicPr>
          <p:cNvPr id="4098" name="Picture 2" descr="C:\Users\Usuario\Documents\bosque de la primavera\ADMINISTRACIÓN\fotos incendio\20180416_112845.jpg"/>
          <p:cNvPicPr>
            <a:picLocks noChangeAspect="1" noChangeArrowheads="1"/>
          </p:cNvPicPr>
          <p:nvPr/>
        </p:nvPicPr>
        <p:blipFill>
          <a:blip r:embed="rId3" cstate="email">
            <a:extLst>
              <a:ext uri="{BEBA8EAE-BF5A-486C-A8C5-ECC9F3942E4B}">
                <a14:imgProps xmlns:a14="http://schemas.microsoft.com/office/drawing/2010/main">
                  <a14:imgLayer r:embed="rId4">
                    <a14:imgEffect>
                      <a14:sharpenSoften amount="-25000"/>
                    </a14:imgEffect>
                    <a14:imgEffect>
                      <a14:brightnessContrast bright="40000"/>
                    </a14:imgEffect>
                  </a14:imgLayer>
                </a14:imgProps>
              </a:ext>
              <a:ext uri="{28A0092B-C50C-407E-A947-70E740481C1C}">
                <a14:useLocalDpi xmlns:a14="http://schemas.microsoft.com/office/drawing/2010/main"/>
              </a:ext>
            </a:extLst>
          </a:blip>
          <a:srcRect/>
          <a:stretch>
            <a:fillRect/>
          </a:stretch>
        </p:blipFill>
        <p:spPr bwMode="auto">
          <a:xfrm>
            <a:off x="4716017" y="4376277"/>
            <a:ext cx="4427984" cy="2490741"/>
          </a:xfrm>
          <a:prstGeom prst="rect">
            <a:avLst/>
          </a:prstGeom>
          <a:noFill/>
          <a:extLst>
            <a:ext uri="{909E8E84-426E-40DD-AFC4-6F175D3DCCD1}">
              <a14:hiddenFill xmlns:a14="http://schemas.microsoft.com/office/drawing/2010/main">
                <a:solidFill>
                  <a:srgbClr val="FFFFFF"/>
                </a:solidFill>
              </a14:hiddenFill>
            </a:ext>
          </a:extLst>
        </p:spPr>
      </p:pic>
      <p:sp>
        <p:nvSpPr>
          <p:cNvPr id="52" name="1 Título"/>
          <p:cNvSpPr txBox="1">
            <a:spLocks/>
          </p:cNvSpPr>
          <p:nvPr/>
        </p:nvSpPr>
        <p:spPr>
          <a:xfrm>
            <a:off x="539553" y="4581128"/>
            <a:ext cx="4032447" cy="10081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s-MX" sz="1800" dirty="0">
                <a:solidFill>
                  <a:schemeClr val="accent6">
                    <a:lumMod val="75000"/>
                  </a:schemeClr>
                </a:solidFill>
                <a:latin typeface="Arial Narrow" panose="020B0606020202030204" pitchFamily="34" charset="0"/>
                <a:cs typeface="Angsana New" panose="02020603050405020304" pitchFamily="18" charset="-34"/>
              </a:rPr>
              <a:t>153%</a:t>
            </a:r>
            <a:r>
              <a:rPr lang="es-MX" sz="1800" dirty="0">
                <a:latin typeface="Arial Narrow" panose="020B0606020202030204" pitchFamily="34" charset="0"/>
                <a:cs typeface="Angsana New" panose="02020603050405020304" pitchFamily="18" charset="-34"/>
              </a:rPr>
              <a:t> se superficie </a:t>
            </a:r>
            <a:r>
              <a:rPr lang="es-MX" sz="1800" dirty="0">
                <a:solidFill>
                  <a:schemeClr val="accent6">
                    <a:lumMod val="75000"/>
                  </a:schemeClr>
                </a:solidFill>
                <a:latin typeface="Arial Narrow" panose="020B0606020202030204" pitchFamily="34" charset="0"/>
                <a:cs typeface="Angsana New" panose="02020603050405020304" pitchFamily="18" charset="-34"/>
              </a:rPr>
              <a:t>quemada</a:t>
            </a:r>
            <a:r>
              <a:rPr lang="es-MX" sz="1800" dirty="0">
                <a:latin typeface="Arial Narrow" panose="020B0606020202030204" pitchFamily="34" charset="0"/>
                <a:cs typeface="Angsana New" panose="02020603050405020304" pitchFamily="18" charset="-34"/>
              </a:rPr>
              <a:t> en los últimos 13 años</a:t>
            </a:r>
            <a:endParaRPr lang="es-MX" sz="1800" dirty="0">
              <a:solidFill>
                <a:schemeClr val="accent6">
                  <a:lumMod val="75000"/>
                </a:schemeClr>
              </a:solidFill>
              <a:latin typeface="Arial Narrow" panose="020B0606020202030204" pitchFamily="34" charset="0"/>
              <a:cs typeface="Angsana New" panose="02020603050405020304" pitchFamily="18" charset="-34"/>
            </a:endParaRPr>
          </a:p>
        </p:txBody>
      </p:sp>
      <p:sp>
        <p:nvSpPr>
          <p:cNvPr id="53" name="1 Título"/>
          <p:cNvSpPr txBox="1">
            <a:spLocks/>
          </p:cNvSpPr>
          <p:nvPr/>
        </p:nvSpPr>
        <p:spPr>
          <a:xfrm>
            <a:off x="539552" y="5189599"/>
            <a:ext cx="4032447" cy="61566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s-MX" sz="1800" dirty="0">
                <a:solidFill>
                  <a:schemeClr val="accent6">
                    <a:lumMod val="75000"/>
                  </a:schemeClr>
                </a:solidFill>
                <a:latin typeface="Arial Narrow" panose="020B0606020202030204" pitchFamily="34" charset="0"/>
                <a:cs typeface="Angsana New" panose="02020603050405020304" pitchFamily="18" charset="-34"/>
              </a:rPr>
              <a:t>´Pérdida</a:t>
            </a:r>
            <a:r>
              <a:rPr lang="es-MX" sz="1800" dirty="0">
                <a:latin typeface="Arial Narrow" panose="020B0606020202030204" pitchFamily="34" charset="0"/>
                <a:cs typeface="Angsana New" panose="02020603050405020304" pitchFamily="18" charset="-34"/>
              </a:rPr>
              <a:t> significativa de </a:t>
            </a:r>
            <a:r>
              <a:rPr lang="es-MX" sz="1800" dirty="0">
                <a:solidFill>
                  <a:schemeClr val="accent6">
                    <a:lumMod val="75000"/>
                  </a:schemeClr>
                </a:solidFill>
                <a:latin typeface="Arial Narrow" panose="020B0606020202030204" pitchFamily="34" charset="0"/>
                <a:cs typeface="Angsana New" panose="02020603050405020304" pitchFamily="18" charset="-34"/>
              </a:rPr>
              <a:t>especies</a:t>
            </a:r>
          </a:p>
        </p:txBody>
      </p:sp>
      <p:sp>
        <p:nvSpPr>
          <p:cNvPr id="55" name="1 Título"/>
          <p:cNvSpPr txBox="1">
            <a:spLocks/>
          </p:cNvSpPr>
          <p:nvPr/>
        </p:nvSpPr>
        <p:spPr>
          <a:xfrm>
            <a:off x="611560" y="4293096"/>
            <a:ext cx="3808616" cy="50174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1800" dirty="0">
                <a:latin typeface="Arial Narrow" panose="020B0606020202030204" pitchFamily="34" charset="0"/>
                <a:ea typeface="Adobe Heiti Std R" pitchFamily="34" charset="-128"/>
                <a:cs typeface="Angsana New" panose="02020603050405020304" pitchFamily="18" charset="-34"/>
              </a:rPr>
              <a:t>I N C E N D I O S     </a:t>
            </a:r>
          </a:p>
        </p:txBody>
      </p:sp>
      <p:sp>
        <p:nvSpPr>
          <p:cNvPr id="56" name="1 Título"/>
          <p:cNvSpPr txBox="1">
            <a:spLocks/>
          </p:cNvSpPr>
          <p:nvPr/>
        </p:nvSpPr>
        <p:spPr>
          <a:xfrm>
            <a:off x="624802" y="6053695"/>
            <a:ext cx="4032447" cy="61566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s-MX" sz="1800" dirty="0">
                <a:latin typeface="Arial Narrow" panose="020B0606020202030204" pitchFamily="34" charset="0"/>
                <a:cs typeface="Angsana New" panose="02020603050405020304" pitchFamily="18" charset="-34"/>
              </a:rPr>
              <a:t>Factores meteorológicos</a:t>
            </a:r>
          </a:p>
          <a:p>
            <a:pPr algn="just"/>
            <a:r>
              <a:rPr lang="es-MX" sz="1800" dirty="0">
                <a:latin typeface="Arial Narrow" panose="020B0606020202030204" pitchFamily="34" charset="0"/>
                <a:cs typeface="Angsana New" panose="02020603050405020304" pitchFamily="18" charset="-34"/>
              </a:rPr>
              <a:t>Factores antrópicos</a:t>
            </a:r>
          </a:p>
        </p:txBody>
      </p:sp>
      <p:sp>
        <p:nvSpPr>
          <p:cNvPr id="57" name="1 Título"/>
          <p:cNvSpPr txBox="1">
            <a:spLocks/>
          </p:cNvSpPr>
          <p:nvPr/>
        </p:nvSpPr>
        <p:spPr>
          <a:xfrm>
            <a:off x="611560" y="5589240"/>
            <a:ext cx="3808616" cy="50174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1800" dirty="0">
                <a:latin typeface="Arial Narrow" panose="020B0606020202030204" pitchFamily="34" charset="0"/>
                <a:ea typeface="Adobe Heiti Std R" pitchFamily="34" charset="-128"/>
                <a:cs typeface="Angsana New" panose="02020603050405020304" pitchFamily="18" charset="-34"/>
              </a:rPr>
              <a:t>EROSIÓN</a:t>
            </a:r>
          </a:p>
        </p:txBody>
      </p:sp>
    </p:spTree>
    <p:extLst>
      <p:ext uri="{BB962C8B-B14F-4D97-AF65-F5344CB8AC3E}">
        <p14:creationId xmlns:p14="http://schemas.microsoft.com/office/powerpoint/2010/main" val="332026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1000"/>
                                        <p:tgtEl>
                                          <p:spTgt spid="43"/>
                                        </p:tgtEl>
                                      </p:cBhvr>
                                    </p:animEffect>
                                    <p:anim calcmode="lin" valueType="num">
                                      <p:cBhvr>
                                        <p:cTn id="33" dur="1000" fill="hold"/>
                                        <p:tgtEl>
                                          <p:spTgt spid="43"/>
                                        </p:tgtEl>
                                        <p:attrNameLst>
                                          <p:attrName>ppt_x</p:attrName>
                                        </p:attrNameLst>
                                      </p:cBhvr>
                                      <p:tavLst>
                                        <p:tav tm="0">
                                          <p:val>
                                            <p:strVal val="#ppt_x"/>
                                          </p:val>
                                        </p:tav>
                                        <p:tav tm="100000">
                                          <p:val>
                                            <p:strVal val="#ppt_x"/>
                                          </p:val>
                                        </p:tav>
                                      </p:tavLst>
                                    </p:anim>
                                    <p:anim calcmode="lin" valueType="num">
                                      <p:cBhvr>
                                        <p:cTn id="34" dur="1000" fill="hold"/>
                                        <p:tgtEl>
                                          <p:spTgt spid="4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1000"/>
                                        <p:tgtEl>
                                          <p:spTgt spid="45"/>
                                        </p:tgtEl>
                                      </p:cBhvr>
                                    </p:animEffect>
                                    <p:anim calcmode="lin" valueType="num">
                                      <p:cBhvr>
                                        <p:cTn id="38" dur="1000" fill="hold"/>
                                        <p:tgtEl>
                                          <p:spTgt spid="45"/>
                                        </p:tgtEl>
                                        <p:attrNameLst>
                                          <p:attrName>ppt_x</p:attrName>
                                        </p:attrNameLst>
                                      </p:cBhvr>
                                      <p:tavLst>
                                        <p:tav tm="0">
                                          <p:val>
                                            <p:strVal val="#ppt_x"/>
                                          </p:val>
                                        </p:tav>
                                        <p:tav tm="100000">
                                          <p:val>
                                            <p:strVal val="#ppt_x"/>
                                          </p:val>
                                        </p:tav>
                                      </p:tavLst>
                                    </p:anim>
                                    <p:anim calcmode="lin" valueType="num">
                                      <p:cBhvr>
                                        <p:cTn id="39" dur="1000" fill="hold"/>
                                        <p:tgtEl>
                                          <p:spTgt spid="4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fade">
                                      <p:cBhvr>
                                        <p:cTn id="42" dur="1000"/>
                                        <p:tgtEl>
                                          <p:spTgt spid="47"/>
                                        </p:tgtEl>
                                      </p:cBhvr>
                                    </p:animEffect>
                                    <p:anim calcmode="lin" valueType="num">
                                      <p:cBhvr>
                                        <p:cTn id="43" dur="1000" fill="hold"/>
                                        <p:tgtEl>
                                          <p:spTgt spid="47"/>
                                        </p:tgtEl>
                                        <p:attrNameLst>
                                          <p:attrName>ppt_x</p:attrName>
                                        </p:attrNameLst>
                                      </p:cBhvr>
                                      <p:tavLst>
                                        <p:tav tm="0">
                                          <p:val>
                                            <p:strVal val="#ppt_x"/>
                                          </p:val>
                                        </p:tav>
                                        <p:tav tm="100000">
                                          <p:val>
                                            <p:strVal val="#ppt_x"/>
                                          </p:val>
                                        </p:tav>
                                      </p:tavLst>
                                    </p:anim>
                                    <p:anim calcmode="lin" valueType="num">
                                      <p:cBhvr>
                                        <p:cTn id="44" dur="1000" fill="hold"/>
                                        <p:tgtEl>
                                          <p:spTgt spid="47"/>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fade">
                                      <p:cBhvr>
                                        <p:cTn id="47" dur="1000"/>
                                        <p:tgtEl>
                                          <p:spTgt spid="50"/>
                                        </p:tgtEl>
                                      </p:cBhvr>
                                    </p:animEffect>
                                    <p:anim calcmode="lin" valueType="num">
                                      <p:cBhvr>
                                        <p:cTn id="48" dur="1000" fill="hold"/>
                                        <p:tgtEl>
                                          <p:spTgt spid="50"/>
                                        </p:tgtEl>
                                        <p:attrNameLst>
                                          <p:attrName>ppt_x</p:attrName>
                                        </p:attrNameLst>
                                      </p:cBhvr>
                                      <p:tavLst>
                                        <p:tav tm="0">
                                          <p:val>
                                            <p:strVal val="#ppt_x"/>
                                          </p:val>
                                        </p:tav>
                                        <p:tav tm="100000">
                                          <p:val>
                                            <p:strVal val="#ppt_x"/>
                                          </p:val>
                                        </p:tav>
                                      </p:tavLst>
                                    </p:anim>
                                    <p:anim calcmode="lin" valueType="num">
                                      <p:cBhvr>
                                        <p:cTn id="49" dur="1000" fill="hold"/>
                                        <p:tgtEl>
                                          <p:spTgt spid="5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fade">
                                      <p:cBhvr>
                                        <p:cTn id="57" dur="1000"/>
                                        <p:tgtEl>
                                          <p:spTgt spid="53"/>
                                        </p:tgtEl>
                                      </p:cBhvr>
                                    </p:animEffect>
                                    <p:anim calcmode="lin" valueType="num">
                                      <p:cBhvr>
                                        <p:cTn id="58" dur="1000" fill="hold"/>
                                        <p:tgtEl>
                                          <p:spTgt spid="53"/>
                                        </p:tgtEl>
                                        <p:attrNameLst>
                                          <p:attrName>ppt_x</p:attrName>
                                        </p:attrNameLst>
                                      </p:cBhvr>
                                      <p:tavLst>
                                        <p:tav tm="0">
                                          <p:val>
                                            <p:strVal val="#ppt_x"/>
                                          </p:val>
                                        </p:tav>
                                        <p:tav tm="100000">
                                          <p:val>
                                            <p:strVal val="#ppt_x"/>
                                          </p:val>
                                        </p:tav>
                                      </p:tavLst>
                                    </p:anim>
                                    <p:anim calcmode="lin" valueType="num">
                                      <p:cBhvr>
                                        <p:cTn id="59" dur="1000" fill="hold"/>
                                        <p:tgtEl>
                                          <p:spTgt spid="53"/>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Effect transition="in" filter="fade">
                                      <p:cBhvr>
                                        <p:cTn id="62" dur="1000"/>
                                        <p:tgtEl>
                                          <p:spTgt spid="55"/>
                                        </p:tgtEl>
                                      </p:cBhvr>
                                    </p:animEffect>
                                    <p:anim calcmode="lin" valueType="num">
                                      <p:cBhvr>
                                        <p:cTn id="63" dur="1000" fill="hold"/>
                                        <p:tgtEl>
                                          <p:spTgt spid="55"/>
                                        </p:tgtEl>
                                        <p:attrNameLst>
                                          <p:attrName>ppt_x</p:attrName>
                                        </p:attrNameLst>
                                      </p:cBhvr>
                                      <p:tavLst>
                                        <p:tav tm="0">
                                          <p:val>
                                            <p:strVal val="#ppt_x"/>
                                          </p:val>
                                        </p:tav>
                                        <p:tav tm="100000">
                                          <p:val>
                                            <p:strVal val="#ppt_x"/>
                                          </p:val>
                                        </p:tav>
                                      </p:tavLst>
                                    </p:anim>
                                    <p:anim calcmode="lin" valueType="num">
                                      <p:cBhvr>
                                        <p:cTn id="64" dur="1000" fill="hold"/>
                                        <p:tgtEl>
                                          <p:spTgt spid="55"/>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fade">
                                      <p:cBhvr>
                                        <p:cTn id="67" dur="1000"/>
                                        <p:tgtEl>
                                          <p:spTgt spid="56"/>
                                        </p:tgtEl>
                                      </p:cBhvr>
                                    </p:animEffect>
                                    <p:anim calcmode="lin" valueType="num">
                                      <p:cBhvr>
                                        <p:cTn id="68" dur="1000" fill="hold"/>
                                        <p:tgtEl>
                                          <p:spTgt spid="56"/>
                                        </p:tgtEl>
                                        <p:attrNameLst>
                                          <p:attrName>ppt_x</p:attrName>
                                        </p:attrNameLst>
                                      </p:cBhvr>
                                      <p:tavLst>
                                        <p:tav tm="0">
                                          <p:val>
                                            <p:strVal val="#ppt_x"/>
                                          </p:val>
                                        </p:tav>
                                        <p:tav tm="100000">
                                          <p:val>
                                            <p:strVal val="#ppt_x"/>
                                          </p:val>
                                        </p:tav>
                                      </p:tavLst>
                                    </p:anim>
                                    <p:anim calcmode="lin" valueType="num">
                                      <p:cBhvr>
                                        <p:cTn id="69" dur="1000" fill="hold"/>
                                        <p:tgtEl>
                                          <p:spTgt spid="56"/>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fade">
                                      <p:cBhvr>
                                        <p:cTn id="72" dur="1000"/>
                                        <p:tgtEl>
                                          <p:spTgt spid="57"/>
                                        </p:tgtEl>
                                      </p:cBhvr>
                                    </p:animEffect>
                                    <p:anim calcmode="lin" valueType="num">
                                      <p:cBhvr>
                                        <p:cTn id="73" dur="1000" fill="hold"/>
                                        <p:tgtEl>
                                          <p:spTgt spid="57"/>
                                        </p:tgtEl>
                                        <p:attrNameLst>
                                          <p:attrName>ppt_x</p:attrName>
                                        </p:attrNameLst>
                                      </p:cBhvr>
                                      <p:tavLst>
                                        <p:tav tm="0">
                                          <p:val>
                                            <p:strVal val="#ppt_x"/>
                                          </p:val>
                                        </p:tav>
                                        <p:tav tm="100000">
                                          <p:val>
                                            <p:strVal val="#ppt_x"/>
                                          </p:val>
                                        </p:tav>
                                      </p:tavLst>
                                    </p:anim>
                                    <p:anim calcmode="lin" valueType="num">
                                      <p:cBhvr>
                                        <p:cTn id="74" dur="1000" fill="hold"/>
                                        <p:tgtEl>
                                          <p:spTgt spid="5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nodePh="1">
                                  <p:stCondLst>
                                    <p:cond delay="0"/>
                                  </p:stCondLst>
                                  <p:endCondLst>
                                    <p:cond evt="begin" delay="0">
                                      <p:tn val="75"/>
                                    </p:cond>
                                  </p:endCondLst>
                                  <p:childTnLst>
                                    <p:set>
                                      <p:cBhvr>
                                        <p:cTn id="76" dur="1" fill="hold">
                                          <p:stCondLst>
                                            <p:cond delay="0"/>
                                          </p:stCondLst>
                                        </p:cTn>
                                        <p:tgtEl>
                                          <p:spTgt spid="8"/>
                                        </p:tgtEl>
                                        <p:attrNameLst>
                                          <p:attrName>style.visibility</p:attrName>
                                        </p:attrNameLst>
                                      </p:cBhvr>
                                      <p:to>
                                        <p:strVal val="visible"/>
                                      </p:to>
                                    </p:set>
                                    <p:animEffect transition="in" filter="fade">
                                      <p:cBhvr>
                                        <p:cTn id="77" dur="1000"/>
                                        <p:tgtEl>
                                          <p:spTgt spid="8"/>
                                        </p:tgtEl>
                                      </p:cBhvr>
                                    </p:animEffect>
                                    <p:anim calcmode="lin" valueType="num">
                                      <p:cBhvr>
                                        <p:cTn id="78" dur="1000" fill="hold"/>
                                        <p:tgtEl>
                                          <p:spTgt spid="8"/>
                                        </p:tgtEl>
                                        <p:attrNameLst>
                                          <p:attrName>ppt_x</p:attrName>
                                        </p:attrNameLst>
                                      </p:cBhvr>
                                      <p:tavLst>
                                        <p:tav tm="0">
                                          <p:val>
                                            <p:strVal val="#ppt_x"/>
                                          </p:val>
                                        </p:tav>
                                        <p:tav tm="100000">
                                          <p:val>
                                            <p:strVal val="#ppt_x"/>
                                          </p:val>
                                        </p:tav>
                                      </p:tavLst>
                                    </p:anim>
                                    <p:anim calcmode="lin" valueType="num">
                                      <p:cBhvr>
                                        <p:cTn id="79" dur="1000" fill="hold"/>
                                        <p:tgtEl>
                                          <p:spTgt spid="8"/>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4098"/>
                                        </p:tgtEl>
                                        <p:attrNameLst>
                                          <p:attrName>style.visibility</p:attrName>
                                        </p:attrNameLst>
                                      </p:cBhvr>
                                      <p:to>
                                        <p:strVal val="visible"/>
                                      </p:to>
                                    </p:set>
                                    <p:animEffect transition="in" filter="fade">
                                      <p:cBhvr>
                                        <p:cTn id="82" dur="1000"/>
                                        <p:tgtEl>
                                          <p:spTgt spid="4098"/>
                                        </p:tgtEl>
                                      </p:cBhvr>
                                    </p:animEffect>
                                    <p:anim calcmode="lin" valueType="num">
                                      <p:cBhvr>
                                        <p:cTn id="83" dur="1000" fill="hold"/>
                                        <p:tgtEl>
                                          <p:spTgt spid="4098"/>
                                        </p:tgtEl>
                                        <p:attrNameLst>
                                          <p:attrName>ppt_x</p:attrName>
                                        </p:attrNameLst>
                                      </p:cBhvr>
                                      <p:tavLst>
                                        <p:tav tm="0">
                                          <p:val>
                                            <p:strVal val="#ppt_x"/>
                                          </p:val>
                                        </p:tav>
                                        <p:tav tm="100000">
                                          <p:val>
                                            <p:strVal val="#ppt_x"/>
                                          </p:val>
                                        </p:tav>
                                      </p:tavLst>
                                    </p:anim>
                                    <p:anim calcmode="lin" valueType="num">
                                      <p:cBhvr>
                                        <p:cTn id="84"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4" grpId="0" animBg="1"/>
      <p:bldP spid="27" grpId="0"/>
      <p:bldP spid="48" grpId="0"/>
      <p:bldP spid="43" grpId="0"/>
      <p:bldP spid="45" grpId="0" animBg="1"/>
      <p:bldP spid="47" grpId="0"/>
      <p:bldP spid="50" grpId="0"/>
      <p:bldP spid="52" grpId="0"/>
      <p:bldP spid="53"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rot="16200000">
            <a:off x="-3198616" y="3191841"/>
            <a:ext cx="6858000" cy="474318"/>
          </a:xfrm>
          <a:prstGeom prst="rect">
            <a:avLst/>
          </a:prstGeom>
          <a:solidFill>
            <a:schemeClr val="bg1">
              <a:lumMod val="7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1800" b="1" dirty="0">
                <a:latin typeface="Arial Narrow" panose="020B0606020202030204" pitchFamily="34" charset="0"/>
                <a:ea typeface="Adobe Heiti Std R" pitchFamily="34" charset="-128"/>
                <a:cs typeface="Angsana New" panose="02020603050405020304" pitchFamily="18" charset="-34"/>
              </a:rPr>
              <a:t>R E L A C I O N E S    </a:t>
            </a:r>
            <a:r>
              <a:rPr lang="es-MX" sz="1800" b="1" dirty="0" err="1">
                <a:latin typeface="Arial Narrow" panose="020B0606020202030204" pitchFamily="34" charset="0"/>
                <a:ea typeface="Adobe Heiti Std R" pitchFamily="34" charset="-128"/>
                <a:cs typeface="Angsana New" panose="02020603050405020304" pitchFamily="18" charset="-34"/>
              </a:rPr>
              <a:t>S</a:t>
            </a:r>
            <a:r>
              <a:rPr lang="es-MX" sz="1800" b="1" dirty="0">
                <a:latin typeface="Arial Narrow" panose="020B0606020202030204" pitchFamily="34" charset="0"/>
                <a:ea typeface="Adobe Heiti Std R" pitchFamily="34" charset="-128"/>
                <a:cs typeface="Angsana New" panose="02020603050405020304" pitchFamily="18" charset="-34"/>
              </a:rPr>
              <a:t> I N É R G I C A S </a:t>
            </a:r>
          </a:p>
        </p:txBody>
      </p:sp>
      <p:sp>
        <p:nvSpPr>
          <p:cNvPr id="8" name="1 Título"/>
          <p:cNvSpPr txBox="1">
            <a:spLocks/>
          </p:cNvSpPr>
          <p:nvPr/>
        </p:nvSpPr>
        <p:spPr>
          <a:xfrm>
            <a:off x="1043609" y="7389440"/>
            <a:ext cx="8100391" cy="177346"/>
          </a:xfrm>
          <a:prstGeom prst="rect">
            <a:avLst/>
          </a:prstGeom>
          <a:solidFill>
            <a:schemeClr val="bg1">
              <a:lumMod val="75000"/>
            </a:schemeClr>
          </a:solidFill>
        </p:spPr>
        <p:txBody>
          <a:bodyPr vert="horz" lIns="91440" tIns="45720" rIns="91440" bIns="45720" rtlCol="0" anchor="ctr">
            <a:normAutofit fontScale="4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MX" sz="1800" b="1" dirty="0">
              <a:latin typeface="Arial Narrow" panose="020B0606020202030204" pitchFamily="34" charset="0"/>
              <a:ea typeface="Adobe Heiti Std R" pitchFamily="34" charset="-128"/>
              <a:cs typeface="Angsana New" panose="02020603050405020304" pitchFamily="18" charset="-34"/>
            </a:endParaRPr>
          </a:p>
        </p:txBody>
      </p:sp>
      <p:sp>
        <p:nvSpPr>
          <p:cNvPr id="9" name="8 CuadroTexto"/>
          <p:cNvSpPr txBox="1"/>
          <p:nvPr/>
        </p:nvSpPr>
        <p:spPr>
          <a:xfrm>
            <a:off x="959131" y="25460"/>
            <a:ext cx="3612869" cy="523220"/>
          </a:xfrm>
          <a:prstGeom prst="rect">
            <a:avLst/>
          </a:prstGeom>
          <a:noFill/>
        </p:spPr>
        <p:txBody>
          <a:bodyPr wrap="square" rtlCol="0">
            <a:spAutoFit/>
          </a:bodyPr>
          <a:lstStyle/>
          <a:p>
            <a:r>
              <a:rPr lang="es-MX" sz="2800" dirty="0">
                <a:latin typeface="Arial Narrow" panose="020B0606020202030204" pitchFamily="34" charset="0"/>
                <a:ea typeface="Adobe Heiti Std R" pitchFamily="34" charset="-128"/>
              </a:rPr>
              <a:t>La erosión y sus ciclos</a:t>
            </a:r>
          </a:p>
        </p:txBody>
      </p:sp>
      <p:sp>
        <p:nvSpPr>
          <p:cNvPr id="10" name="1 Título"/>
          <p:cNvSpPr txBox="1">
            <a:spLocks/>
          </p:cNvSpPr>
          <p:nvPr/>
        </p:nvSpPr>
        <p:spPr>
          <a:xfrm>
            <a:off x="1038929" y="551179"/>
            <a:ext cx="8100391" cy="177346"/>
          </a:xfrm>
          <a:prstGeom prst="rect">
            <a:avLst/>
          </a:prstGeom>
          <a:solidFill>
            <a:schemeClr val="bg1">
              <a:lumMod val="75000"/>
            </a:schemeClr>
          </a:solidFill>
        </p:spPr>
        <p:txBody>
          <a:bodyPr vert="horz" lIns="91440" tIns="45720" rIns="91440" bIns="45720" rtlCol="0" anchor="ctr">
            <a:normAutofit fontScale="4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MX" sz="1800" b="1" dirty="0">
              <a:latin typeface="Arial Narrow" panose="020B0606020202030204" pitchFamily="34" charset="0"/>
              <a:ea typeface="Adobe Heiti Std R" pitchFamily="34" charset="-128"/>
              <a:cs typeface="Angsana New" panose="02020603050405020304" pitchFamily="18" charset="-34"/>
            </a:endParaRPr>
          </a:p>
        </p:txBody>
      </p:sp>
      <p:sp>
        <p:nvSpPr>
          <p:cNvPr id="11" name="1 Título"/>
          <p:cNvSpPr>
            <a:spLocks noGrp="1"/>
          </p:cNvSpPr>
          <p:nvPr>
            <p:ph type="title"/>
          </p:nvPr>
        </p:nvSpPr>
        <p:spPr>
          <a:xfrm>
            <a:off x="539552" y="836712"/>
            <a:ext cx="3888432" cy="501749"/>
          </a:xfrm>
        </p:spPr>
        <p:txBody>
          <a:bodyPr>
            <a:normAutofit fontScale="90000"/>
          </a:bodyPr>
          <a:lstStyle/>
          <a:p>
            <a:pPr algn="just"/>
            <a:r>
              <a:rPr lang="es-MX" sz="2000" dirty="0">
                <a:latin typeface="Arial Narrow" panose="020B0606020202030204" pitchFamily="34" charset="0"/>
                <a:ea typeface="Adobe Heiti Std R" pitchFamily="34" charset="-128"/>
                <a:cs typeface="Angsana New" panose="02020603050405020304" pitchFamily="18" charset="-34"/>
              </a:rPr>
              <a:t>Lluvias torrenciales: 912mm de precipitación</a:t>
            </a:r>
          </a:p>
        </p:txBody>
      </p:sp>
      <p:pic>
        <p:nvPicPr>
          <p:cNvPr id="5122" name="Picture 2" descr="C:\Users\Usuario\Documents\bosque de la primavera\iteso\fotos\lluvia close up.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04048" y="960563"/>
            <a:ext cx="3876274" cy="218040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Usuario\Documents\bosque de la primavera\iteso\fotos\grieta.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65858" y="3429289"/>
            <a:ext cx="1814464" cy="3225714"/>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Usuario\Documents\bosque de la primavera\iteso\fotos\erosión media mosca.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04048" y="3429290"/>
            <a:ext cx="1822539" cy="324007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Usuario\Documents\bosque de la primavera\iteso\fotos\garrison erosion en zona a marilla 2.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1560" y="4264108"/>
            <a:ext cx="4211899" cy="2369193"/>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C:\Users\Usuario\Documents\bosque de la primavera\iteso\fotos\erosión garrison.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11560" y="1883068"/>
            <a:ext cx="4176464" cy="2278965"/>
          </a:xfrm>
          <a:prstGeom prst="rect">
            <a:avLst/>
          </a:prstGeom>
          <a:noFill/>
          <a:extLst>
            <a:ext uri="{909E8E84-426E-40DD-AFC4-6F175D3DCCD1}">
              <a14:hiddenFill xmlns:a14="http://schemas.microsoft.com/office/drawing/2010/main">
                <a:solidFill>
                  <a:srgbClr val="FFFFFF"/>
                </a:solidFill>
              </a14:hiddenFill>
            </a:ext>
          </a:extLst>
        </p:spPr>
      </p:pic>
      <p:sp>
        <p:nvSpPr>
          <p:cNvPr id="16" name="15 Flecha derecha"/>
          <p:cNvSpPr/>
          <p:nvPr/>
        </p:nvSpPr>
        <p:spPr>
          <a:xfrm>
            <a:off x="4546739" y="1412776"/>
            <a:ext cx="1105381" cy="279466"/>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mj-lt"/>
            </a:endParaRPr>
          </a:p>
        </p:txBody>
      </p:sp>
      <p:sp>
        <p:nvSpPr>
          <p:cNvPr id="17" name="16 Flecha derecha"/>
          <p:cNvSpPr/>
          <p:nvPr/>
        </p:nvSpPr>
        <p:spPr>
          <a:xfrm rot="5400000">
            <a:off x="7420399" y="3168624"/>
            <a:ext cx="1105381" cy="279466"/>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mj-lt"/>
            </a:endParaRPr>
          </a:p>
        </p:txBody>
      </p:sp>
      <p:sp>
        <p:nvSpPr>
          <p:cNvPr id="18" name="17 Flecha derecha"/>
          <p:cNvSpPr/>
          <p:nvPr/>
        </p:nvSpPr>
        <p:spPr>
          <a:xfrm rot="10800000">
            <a:off x="6395573" y="5273549"/>
            <a:ext cx="1105381" cy="279466"/>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mj-lt"/>
            </a:endParaRPr>
          </a:p>
        </p:txBody>
      </p:sp>
      <p:sp>
        <p:nvSpPr>
          <p:cNvPr id="19" name="18 Flecha derecha"/>
          <p:cNvSpPr/>
          <p:nvPr/>
        </p:nvSpPr>
        <p:spPr>
          <a:xfrm rot="10800000">
            <a:off x="4402723" y="5275945"/>
            <a:ext cx="1105381" cy="279466"/>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mj-lt"/>
            </a:endParaRPr>
          </a:p>
        </p:txBody>
      </p:sp>
      <p:sp>
        <p:nvSpPr>
          <p:cNvPr id="20" name="19 Flecha derecha"/>
          <p:cNvSpPr/>
          <p:nvPr/>
        </p:nvSpPr>
        <p:spPr>
          <a:xfrm rot="16200000">
            <a:off x="2269217" y="4006539"/>
            <a:ext cx="869713" cy="279468"/>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mj-lt"/>
            </a:endParaRPr>
          </a:p>
        </p:txBody>
      </p:sp>
      <p:sp>
        <p:nvSpPr>
          <p:cNvPr id="21" name="1 Título"/>
          <p:cNvSpPr txBox="1">
            <a:spLocks/>
          </p:cNvSpPr>
          <p:nvPr/>
        </p:nvSpPr>
        <p:spPr>
          <a:xfrm>
            <a:off x="539552" y="1127051"/>
            <a:ext cx="3888432" cy="50174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s-MX" sz="1800" dirty="0">
                <a:latin typeface="Arial Narrow" panose="020B0606020202030204" pitchFamily="34" charset="0"/>
                <a:ea typeface="Adobe Heiti Std R" pitchFamily="34" charset="-128"/>
                <a:cs typeface="Angsana New" panose="02020603050405020304" pitchFamily="18" charset="-34"/>
              </a:rPr>
              <a:t>Visitación de ciclismo y senderismo</a:t>
            </a:r>
          </a:p>
        </p:txBody>
      </p:sp>
    </p:spTree>
    <p:extLst>
      <p:ext uri="{BB962C8B-B14F-4D97-AF65-F5344CB8AC3E}">
        <p14:creationId xmlns:p14="http://schemas.microsoft.com/office/powerpoint/2010/main" val="219651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5122"/>
                                        </p:tgtEl>
                                        <p:attrNameLst>
                                          <p:attrName>style.visibility</p:attrName>
                                        </p:attrNameLst>
                                      </p:cBhvr>
                                      <p:to>
                                        <p:strVal val="visible"/>
                                      </p:to>
                                    </p:set>
                                    <p:animEffect transition="in" filter="fade">
                                      <p:cBhvr>
                                        <p:cTn id="44" dur="1000"/>
                                        <p:tgtEl>
                                          <p:spTgt spid="5122"/>
                                        </p:tgtEl>
                                      </p:cBhvr>
                                    </p:animEffect>
                                    <p:anim calcmode="lin" valueType="num">
                                      <p:cBhvr>
                                        <p:cTn id="45" dur="1000" fill="hold"/>
                                        <p:tgtEl>
                                          <p:spTgt spid="5122"/>
                                        </p:tgtEl>
                                        <p:attrNameLst>
                                          <p:attrName>ppt_x</p:attrName>
                                        </p:attrNameLst>
                                      </p:cBhvr>
                                      <p:tavLst>
                                        <p:tav tm="0">
                                          <p:val>
                                            <p:strVal val="#ppt_x"/>
                                          </p:val>
                                        </p:tav>
                                        <p:tav tm="100000">
                                          <p:val>
                                            <p:strVal val="#ppt_x"/>
                                          </p:val>
                                        </p:tav>
                                      </p:tavLst>
                                    </p:anim>
                                    <p:anim calcmode="lin" valueType="num">
                                      <p:cBhvr>
                                        <p:cTn id="46"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5124"/>
                                        </p:tgtEl>
                                        <p:attrNameLst>
                                          <p:attrName>style.visibility</p:attrName>
                                        </p:attrNameLst>
                                      </p:cBhvr>
                                      <p:to>
                                        <p:strVal val="visible"/>
                                      </p:to>
                                    </p:set>
                                    <p:animEffect transition="in" filter="fade">
                                      <p:cBhvr>
                                        <p:cTn id="51" dur="1000"/>
                                        <p:tgtEl>
                                          <p:spTgt spid="5124"/>
                                        </p:tgtEl>
                                      </p:cBhvr>
                                    </p:animEffect>
                                    <p:anim calcmode="lin" valueType="num">
                                      <p:cBhvr>
                                        <p:cTn id="52" dur="1000" fill="hold"/>
                                        <p:tgtEl>
                                          <p:spTgt spid="5124"/>
                                        </p:tgtEl>
                                        <p:attrNameLst>
                                          <p:attrName>ppt_x</p:attrName>
                                        </p:attrNameLst>
                                      </p:cBhvr>
                                      <p:tavLst>
                                        <p:tav tm="0">
                                          <p:val>
                                            <p:strVal val="#ppt_x"/>
                                          </p:val>
                                        </p:tav>
                                        <p:tav tm="100000">
                                          <p:val>
                                            <p:strVal val="#ppt_x"/>
                                          </p:val>
                                        </p:tav>
                                      </p:tavLst>
                                    </p:anim>
                                    <p:anim calcmode="lin" valueType="num">
                                      <p:cBhvr>
                                        <p:cTn id="53" dur="1000" fill="hold"/>
                                        <p:tgtEl>
                                          <p:spTgt spid="512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1000"/>
                                        <p:tgtEl>
                                          <p:spTgt spid="17"/>
                                        </p:tgtEl>
                                      </p:cBhvr>
                                    </p:animEffect>
                                    <p:anim calcmode="lin" valueType="num">
                                      <p:cBhvr>
                                        <p:cTn id="57" dur="1000" fill="hold"/>
                                        <p:tgtEl>
                                          <p:spTgt spid="17"/>
                                        </p:tgtEl>
                                        <p:attrNameLst>
                                          <p:attrName>ppt_x</p:attrName>
                                        </p:attrNameLst>
                                      </p:cBhvr>
                                      <p:tavLst>
                                        <p:tav tm="0">
                                          <p:val>
                                            <p:strVal val="#ppt_x"/>
                                          </p:val>
                                        </p:tav>
                                        <p:tav tm="100000">
                                          <p:val>
                                            <p:strVal val="#ppt_x"/>
                                          </p:val>
                                        </p:tav>
                                      </p:tavLst>
                                    </p:anim>
                                    <p:anim calcmode="lin" valueType="num">
                                      <p:cBhvr>
                                        <p:cTn id="5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5125"/>
                                        </p:tgtEl>
                                        <p:attrNameLst>
                                          <p:attrName>style.visibility</p:attrName>
                                        </p:attrNameLst>
                                      </p:cBhvr>
                                      <p:to>
                                        <p:strVal val="visible"/>
                                      </p:to>
                                    </p:set>
                                    <p:animEffect transition="in" filter="fade">
                                      <p:cBhvr>
                                        <p:cTn id="63" dur="1000"/>
                                        <p:tgtEl>
                                          <p:spTgt spid="5125"/>
                                        </p:tgtEl>
                                      </p:cBhvr>
                                    </p:animEffect>
                                    <p:anim calcmode="lin" valueType="num">
                                      <p:cBhvr>
                                        <p:cTn id="64" dur="1000" fill="hold"/>
                                        <p:tgtEl>
                                          <p:spTgt spid="5125"/>
                                        </p:tgtEl>
                                        <p:attrNameLst>
                                          <p:attrName>ppt_x</p:attrName>
                                        </p:attrNameLst>
                                      </p:cBhvr>
                                      <p:tavLst>
                                        <p:tav tm="0">
                                          <p:val>
                                            <p:strVal val="#ppt_x"/>
                                          </p:val>
                                        </p:tav>
                                        <p:tav tm="100000">
                                          <p:val>
                                            <p:strVal val="#ppt_x"/>
                                          </p:val>
                                        </p:tav>
                                      </p:tavLst>
                                    </p:anim>
                                    <p:anim calcmode="lin" valueType="num">
                                      <p:cBhvr>
                                        <p:cTn id="65" dur="1000" fill="hold"/>
                                        <p:tgtEl>
                                          <p:spTgt spid="51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1000"/>
                                        <p:tgtEl>
                                          <p:spTgt spid="18"/>
                                        </p:tgtEl>
                                      </p:cBhvr>
                                    </p:animEffect>
                                    <p:anim calcmode="lin" valueType="num">
                                      <p:cBhvr>
                                        <p:cTn id="69" dur="1000" fill="hold"/>
                                        <p:tgtEl>
                                          <p:spTgt spid="18"/>
                                        </p:tgtEl>
                                        <p:attrNameLst>
                                          <p:attrName>ppt_x</p:attrName>
                                        </p:attrNameLst>
                                      </p:cBhvr>
                                      <p:tavLst>
                                        <p:tav tm="0">
                                          <p:val>
                                            <p:strVal val="#ppt_x"/>
                                          </p:val>
                                        </p:tav>
                                        <p:tav tm="100000">
                                          <p:val>
                                            <p:strVal val="#ppt_x"/>
                                          </p:val>
                                        </p:tav>
                                      </p:tavLst>
                                    </p:anim>
                                    <p:anim calcmode="lin" valueType="num">
                                      <p:cBhvr>
                                        <p:cTn id="7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5126"/>
                                        </p:tgtEl>
                                        <p:attrNameLst>
                                          <p:attrName>style.visibility</p:attrName>
                                        </p:attrNameLst>
                                      </p:cBhvr>
                                      <p:to>
                                        <p:strVal val="visible"/>
                                      </p:to>
                                    </p:set>
                                    <p:animEffect transition="in" filter="fade">
                                      <p:cBhvr>
                                        <p:cTn id="75" dur="1000"/>
                                        <p:tgtEl>
                                          <p:spTgt spid="5126"/>
                                        </p:tgtEl>
                                      </p:cBhvr>
                                    </p:animEffect>
                                    <p:anim calcmode="lin" valueType="num">
                                      <p:cBhvr>
                                        <p:cTn id="76" dur="1000" fill="hold"/>
                                        <p:tgtEl>
                                          <p:spTgt spid="5126"/>
                                        </p:tgtEl>
                                        <p:attrNameLst>
                                          <p:attrName>ppt_x</p:attrName>
                                        </p:attrNameLst>
                                      </p:cBhvr>
                                      <p:tavLst>
                                        <p:tav tm="0">
                                          <p:val>
                                            <p:strVal val="#ppt_x"/>
                                          </p:val>
                                        </p:tav>
                                        <p:tav tm="100000">
                                          <p:val>
                                            <p:strVal val="#ppt_x"/>
                                          </p:val>
                                        </p:tav>
                                      </p:tavLst>
                                    </p:anim>
                                    <p:anim calcmode="lin" valueType="num">
                                      <p:cBhvr>
                                        <p:cTn id="77" dur="1000" fill="hold"/>
                                        <p:tgtEl>
                                          <p:spTgt spid="5126"/>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5127"/>
                                        </p:tgtEl>
                                        <p:attrNameLst>
                                          <p:attrName>style.visibility</p:attrName>
                                        </p:attrNameLst>
                                      </p:cBhvr>
                                      <p:to>
                                        <p:strVal val="visible"/>
                                      </p:to>
                                    </p:set>
                                    <p:animEffect transition="in" filter="fade">
                                      <p:cBhvr>
                                        <p:cTn id="87" dur="1000"/>
                                        <p:tgtEl>
                                          <p:spTgt spid="5127"/>
                                        </p:tgtEl>
                                      </p:cBhvr>
                                    </p:animEffect>
                                    <p:anim calcmode="lin" valueType="num">
                                      <p:cBhvr>
                                        <p:cTn id="88" dur="1000" fill="hold"/>
                                        <p:tgtEl>
                                          <p:spTgt spid="5127"/>
                                        </p:tgtEl>
                                        <p:attrNameLst>
                                          <p:attrName>ppt_x</p:attrName>
                                        </p:attrNameLst>
                                      </p:cBhvr>
                                      <p:tavLst>
                                        <p:tav tm="0">
                                          <p:val>
                                            <p:strVal val="#ppt_x"/>
                                          </p:val>
                                        </p:tav>
                                        <p:tav tm="100000">
                                          <p:val>
                                            <p:strVal val="#ppt_x"/>
                                          </p:val>
                                        </p:tav>
                                      </p:tavLst>
                                    </p:anim>
                                    <p:anim calcmode="lin" valueType="num">
                                      <p:cBhvr>
                                        <p:cTn id="89" dur="1000" fill="hold"/>
                                        <p:tgtEl>
                                          <p:spTgt spid="5127"/>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fade">
                                      <p:cBhvr>
                                        <p:cTn id="92" dur="1000"/>
                                        <p:tgtEl>
                                          <p:spTgt spid="20"/>
                                        </p:tgtEl>
                                      </p:cBhvr>
                                    </p:animEffect>
                                    <p:anim calcmode="lin" valueType="num">
                                      <p:cBhvr>
                                        <p:cTn id="93" dur="1000" fill="hold"/>
                                        <p:tgtEl>
                                          <p:spTgt spid="20"/>
                                        </p:tgtEl>
                                        <p:attrNameLst>
                                          <p:attrName>ppt_x</p:attrName>
                                        </p:attrNameLst>
                                      </p:cBhvr>
                                      <p:tavLst>
                                        <p:tav tm="0">
                                          <p:val>
                                            <p:strVal val="#ppt_x"/>
                                          </p:val>
                                        </p:tav>
                                        <p:tav tm="100000">
                                          <p:val>
                                            <p:strVal val="#ppt_x"/>
                                          </p:val>
                                        </p:tav>
                                      </p:tavLst>
                                    </p:anim>
                                    <p:anim calcmode="lin" valueType="num">
                                      <p:cBhvr>
                                        <p:cTn id="9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p:bldP spid="10" grpId="0" animBg="1"/>
      <p:bldP spid="11" grpId="0"/>
      <p:bldP spid="16" grpId="0" animBg="1"/>
      <p:bldP spid="17" grpId="0" animBg="1"/>
      <p:bldP spid="18" grpId="0" animBg="1"/>
      <p:bldP spid="19" grpId="0" animBg="1"/>
      <p:bldP spid="20" grpId="0" animBg="1"/>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21 Imagen"/>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0" y="-27384"/>
            <a:ext cx="9156875" cy="6912768"/>
          </a:xfrm>
          <a:prstGeom prst="rect">
            <a:avLst/>
          </a:prstGeom>
        </p:spPr>
      </p:pic>
      <p:sp>
        <p:nvSpPr>
          <p:cNvPr id="26" name="25 Rectángulo redondeado"/>
          <p:cNvSpPr/>
          <p:nvPr/>
        </p:nvSpPr>
        <p:spPr>
          <a:xfrm>
            <a:off x="4979656" y="1835696"/>
            <a:ext cx="3852428" cy="1296144"/>
          </a:xfrm>
          <a:prstGeom prst="roundRect">
            <a:avLst/>
          </a:prstGeom>
          <a:solidFill>
            <a:schemeClr val="accent3">
              <a:lumMod val="40000"/>
              <a:lumOff val="60000"/>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Arial Narrow" panose="020B0606020202030204" pitchFamily="34" charset="0"/>
            </a:endParaRPr>
          </a:p>
        </p:txBody>
      </p:sp>
      <p:sp>
        <p:nvSpPr>
          <p:cNvPr id="27" name="26 Rectángulo redondeado"/>
          <p:cNvSpPr/>
          <p:nvPr/>
        </p:nvSpPr>
        <p:spPr>
          <a:xfrm>
            <a:off x="899592" y="3271292"/>
            <a:ext cx="3852428" cy="1296144"/>
          </a:xfrm>
          <a:prstGeom prst="roundRect">
            <a:avLst/>
          </a:prstGeom>
          <a:solidFill>
            <a:schemeClr val="accent3">
              <a:lumMod val="40000"/>
              <a:lumOff val="60000"/>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Arial Narrow" panose="020B0606020202030204" pitchFamily="34" charset="0"/>
            </a:endParaRPr>
          </a:p>
        </p:txBody>
      </p:sp>
      <p:sp>
        <p:nvSpPr>
          <p:cNvPr id="20" name="19 Rectángulo redondeado"/>
          <p:cNvSpPr/>
          <p:nvPr/>
        </p:nvSpPr>
        <p:spPr>
          <a:xfrm>
            <a:off x="749139" y="895582"/>
            <a:ext cx="3852428" cy="1296144"/>
          </a:xfrm>
          <a:prstGeom prst="roundRect">
            <a:avLst/>
          </a:prstGeom>
          <a:solidFill>
            <a:schemeClr val="accent3">
              <a:lumMod val="40000"/>
              <a:lumOff val="60000"/>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Arial Narrow" panose="020B0606020202030204" pitchFamily="34" charset="0"/>
            </a:endParaRPr>
          </a:p>
        </p:txBody>
      </p:sp>
      <p:sp>
        <p:nvSpPr>
          <p:cNvPr id="4" name="1 Título"/>
          <p:cNvSpPr txBox="1">
            <a:spLocks/>
          </p:cNvSpPr>
          <p:nvPr/>
        </p:nvSpPr>
        <p:spPr>
          <a:xfrm rot="16200000">
            <a:off x="-3212308" y="3178149"/>
            <a:ext cx="6885384" cy="474318"/>
          </a:xfrm>
          <a:prstGeom prst="rect">
            <a:avLst/>
          </a:prstGeom>
          <a:solidFill>
            <a:schemeClr val="bg1">
              <a:lumMod val="7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1800" b="1" dirty="0">
                <a:latin typeface="Arial Narrow" panose="020B0606020202030204" pitchFamily="34" charset="0"/>
                <a:ea typeface="Adobe Heiti Std R" pitchFamily="34" charset="-128"/>
                <a:cs typeface="Angsana New" panose="02020603050405020304" pitchFamily="18" charset="-34"/>
              </a:rPr>
              <a:t>R E L A C I O N E S   </a:t>
            </a:r>
            <a:r>
              <a:rPr lang="es-MX" sz="1800" b="1" dirty="0" err="1">
                <a:latin typeface="Arial Narrow" panose="020B0606020202030204" pitchFamily="34" charset="0"/>
                <a:ea typeface="Adobe Heiti Std R" pitchFamily="34" charset="-128"/>
                <a:cs typeface="Angsana New" panose="02020603050405020304" pitchFamily="18" charset="-34"/>
              </a:rPr>
              <a:t>S</a:t>
            </a:r>
            <a:r>
              <a:rPr lang="es-MX" sz="1800" b="1" dirty="0">
                <a:latin typeface="Arial Narrow" panose="020B0606020202030204" pitchFamily="34" charset="0"/>
                <a:ea typeface="Adobe Heiti Std R" pitchFamily="34" charset="-128"/>
                <a:cs typeface="Angsana New" panose="02020603050405020304" pitchFamily="18" charset="-34"/>
              </a:rPr>
              <a:t> I N É R G I C A S  </a:t>
            </a:r>
          </a:p>
        </p:txBody>
      </p:sp>
      <p:sp>
        <p:nvSpPr>
          <p:cNvPr id="5" name="1 Título"/>
          <p:cNvSpPr txBox="1">
            <a:spLocks/>
          </p:cNvSpPr>
          <p:nvPr/>
        </p:nvSpPr>
        <p:spPr>
          <a:xfrm>
            <a:off x="989659" y="899592"/>
            <a:ext cx="3726357" cy="12961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3200" dirty="0">
                <a:latin typeface="Arial Narrow" panose="020B0606020202030204" pitchFamily="34" charset="0"/>
                <a:cs typeface="Angsana New" panose="02020603050405020304" pitchFamily="18" charset="-34"/>
              </a:rPr>
              <a:t>1500-2000</a:t>
            </a:r>
            <a:r>
              <a:rPr lang="es-MX" sz="2400" dirty="0">
                <a:latin typeface="Arial Narrow" panose="020B0606020202030204" pitchFamily="34" charset="0"/>
                <a:cs typeface="Angsana New" panose="02020603050405020304" pitchFamily="18" charset="-34"/>
              </a:rPr>
              <a:t> DEPORTISTAS POR SEMANA EN 2017</a:t>
            </a:r>
          </a:p>
        </p:txBody>
      </p:sp>
      <p:sp>
        <p:nvSpPr>
          <p:cNvPr id="6" name="1 Título"/>
          <p:cNvSpPr txBox="1">
            <a:spLocks/>
          </p:cNvSpPr>
          <p:nvPr/>
        </p:nvSpPr>
        <p:spPr>
          <a:xfrm>
            <a:off x="827584" y="-243408"/>
            <a:ext cx="7848872"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800" dirty="0">
                <a:latin typeface="Arial Narrow" panose="020B0606020202030204" pitchFamily="34" charset="0"/>
                <a:ea typeface="Adobe Heiti Std R" pitchFamily="34" charset="-128"/>
                <a:cs typeface="+mn-cs"/>
              </a:rPr>
              <a:t>FACTORES ZMG-BOSQUE LA PRIMAVERA</a:t>
            </a:r>
          </a:p>
        </p:txBody>
      </p:sp>
      <p:sp>
        <p:nvSpPr>
          <p:cNvPr id="10" name="1 Título"/>
          <p:cNvSpPr txBox="1">
            <a:spLocks/>
          </p:cNvSpPr>
          <p:nvPr/>
        </p:nvSpPr>
        <p:spPr>
          <a:xfrm>
            <a:off x="1062158" y="3284984"/>
            <a:ext cx="3791606" cy="12961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a:latin typeface="Arial Narrow" panose="020B0606020202030204" pitchFamily="34" charset="0"/>
                <a:cs typeface="Angsana New" panose="02020603050405020304" pitchFamily="18" charset="-34"/>
              </a:rPr>
              <a:t>NECESIDAD DE MEJORAS Y AMPLIACIÓN DE RED DE SENDEROS</a:t>
            </a:r>
          </a:p>
        </p:txBody>
      </p:sp>
      <p:sp>
        <p:nvSpPr>
          <p:cNvPr id="11" name="1 Título"/>
          <p:cNvSpPr txBox="1">
            <a:spLocks/>
          </p:cNvSpPr>
          <p:nvPr/>
        </p:nvSpPr>
        <p:spPr>
          <a:xfrm>
            <a:off x="5244890" y="1844824"/>
            <a:ext cx="3791606" cy="12961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a:latin typeface="Arial Narrow" panose="020B0606020202030204" pitchFamily="34" charset="0"/>
                <a:cs typeface="Angsana New" panose="02020603050405020304" pitchFamily="18" charset="-34"/>
              </a:rPr>
              <a:t>NECESIDAD DE ESPACIOS RECREATIVOS SEGUROS</a:t>
            </a:r>
          </a:p>
        </p:txBody>
      </p:sp>
      <p:sp>
        <p:nvSpPr>
          <p:cNvPr id="29" name="28 Rectángulo redondeado"/>
          <p:cNvSpPr/>
          <p:nvPr/>
        </p:nvSpPr>
        <p:spPr>
          <a:xfrm>
            <a:off x="3203848" y="4940612"/>
            <a:ext cx="3852428" cy="1296144"/>
          </a:xfrm>
          <a:prstGeom prst="roundRect">
            <a:avLst/>
          </a:prstGeom>
          <a:solidFill>
            <a:schemeClr val="accent3">
              <a:lumMod val="40000"/>
              <a:lumOff val="60000"/>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Arial Narrow" panose="020B0606020202030204" pitchFamily="34" charset="0"/>
            </a:endParaRPr>
          </a:p>
        </p:txBody>
      </p:sp>
      <p:sp>
        <p:nvSpPr>
          <p:cNvPr id="25" name="1 Título"/>
          <p:cNvSpPr txBox="1">
            <a:spLocks/>
          </p:cNvSpPr>
          <p:nvPr/>
        </p:nvSpPr>
        <p:spPr>
          <a:xfrm>
            <a:off x="3407235" y="4941168"/>
            <a:ext cx="3791606" cy="12961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a:latin typeface="Arial Narrow" panose="020B0606020202030204" pitchFamily="34" charset="0"/>
                <a:cs typeface="Angsana New" panose="02020603050405020304" pitchFamily="18" charset="-34"/>
              </a:rPr>
              <a:t>EQUIPAMIENTO Y SERVICIOS</a:t>
            </a:r>
          </a:p>
        </p:txBody>
      </p:sp>
    </p:spTree>
    <p:extLst>
      <p:ext uri="{BB962C8B-B14F-4D97-AF65-F5344CB8AC3E}">
        <p14:creationId xmlns:p14="http://schemas.microsoft.com/office/powerpoint/2010/main" val="74294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1000"/>
                                        <p:tgtEl>
                                          <p:spTgt spid="25"/>
                                        </p:tgtEl>
                                      </p:cBhvr>
                                    </p:animEffect>
                                    <p:anim calcmode="lin" valueType="num">
                                      <p:cBhvr>
                                        <p:cTn id="45" dur="1000" fill="hold"/>
                                        <p:tgtEl>
                                          <p:spTgt spid="25"/>
                                        </p:tgtEl>
                                        <p:attrNameLst>
                                          <p:attrName>ppt_x</p:attrName>
                                        </p:attrNameLst>
                                      </p:cBhvr>
                                      <p:tavLst>
                                        <p:tav tm="0">
                                          <p:val>
                                            <p:strVal val="#ppt_x"/>
                                          </p:val>
                                        </p:tav>
                                        <p:tav tm="100000">
                                          <p:val>
                                            <p:strVal val="#ppt_x"/>
                                          </p:val>
                                        </p:tav>
                                      </p:tavLst>
                                    </p:anim>
                                    <p:anim calcmode="lin" valueType="num">
                                      <p:cBhvr>
                                        <p:cTn id="46" dur="1000" fill="hold"/>
                                        <p:tgtEl>
                                          <p:spTgt spid="25"/>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1000"/>
                                        <p:tgtEl>
                                          <p:spTgt spid="27"/>
                                        </p:tgtEl>
                                      </p:cBhvr>
                                    </p:animEffect>
                                    <p:anim calcmode="lin" valueType="num">
                                      <p:cBhvr>
                                        <p:cTn id="55" dur="1000" fill="hold"/>
                                        <p:tgtEl>
                                          <p:spTgt spid="27"/>
                                        </p:tgtEl>
                                        <p:attrNameLst>
                                          <p:attrName>ppt_x</p:attrName>
                                        </p:attrNameLst>
                                      </p:cBhvr>
                                      <p:tavLst>
                                        <p:tav tm="0">
                                          <p:val>
                                            <p:strVal val="#ppt_x"/>
                                          </p:val>
                                        </p:tav>
                                        <p:tav tm="100000">
                                          <p:val>
                                            <p:strVal val="#ppt_x"/>
                                          </p:val>
                                        </p:tav>
                                      </p:tavLst>
                                    </p:anim>
                                    <p:anim calcmode="lin" valueType="num">
                                      <p:cBhvr>
                                        <p:cTn id="56" dur="1000" fill="hold"/>
                                        <p:tgtEl>
                                          <p:spTgt spid="27"/>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0" grpId="0" animBg="1"/>
      <p:bldP spid="4" grpId="0" animBg="1"/>
      <p:bldP spid="5" grpId="0"/>
      <p:bldP spid="6" grpId="0"/>
      <p:bldP spid="10" grpId="0"/>
      <p:bldP spid="11" grpId="0"/>
      <p:bldP spid="29" grpId="0" animBg="1"/>
      <p:bldP spid="25"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5249</TotalTime>
  <Words>1443</Words>
  <Application>Microsoft Office PowerPoint</Application>
  <PresentationFormat>Presentación en pantalla (4:3)</PresentationFormat>
  <Paragraphs>204</Paragraphs>
  <Slides>28</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28</vt:i4>
      </vt:variant>
    </vt:vector>
  </HeadingPairs>
  <TitlesOfParts>
    <vt:vector size="33" baseType="lpstr">
      <vt:lpstr>Arial</vt:lpstr>
      <vt:lpstr>Arial Narrow</vt:lpstr>
      <vt:lpstr>Calibri</vt:lpstr>
      <vt:lpstr>Verdana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C O M U N I C A C I Ó N   Y              U R B A N I Z A C I O N  </vt:lpstr>
      <vt:lpstr>Lluvias torrenciales: 912mm de precipitación</vt:lpstr>
      <vt:lpstr>Presentación de PowerPoint</vt:lpstr>
      <vt:lpstr>Presentación de PowerPoint</vt:lpstr>
      <vt:lpstr>Presentación de PowerPoint</vt:lpstr>
      <vt:lpstr>PROPIETARIOS   OPD-GOBIERNO  UNIVERSIDADES  USUARIOS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50</cp:revision>
  <dcterms:created xsi:type="dcterms:W3CDTF">2018-04-07T22:32:23Z</dcterms:created>
  <dcterms:modified xsi:type="dcterms:W3CDTF">2024-10-17T18:19:18Z</dcterms:modified>
</cp:coreProperties>
</file>